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7" r:id="rId14"/>
    <p:sldId id="278" r:id="rId15"/>
    <p:sldId id="279" r:id="rId16"/>
    <p:sldId id="269" r:id="rId17"/>
    <p:sldId id="280" r:id="rId18"/>
    <p:sldId id="274" r:id="rId19"/>
    <p:sldId id="270" r:id="rId20"/>
    <p:sldId id="271" r:id="rId21"/>
    <p:sldId id="272" r:id="rId22"/>
    <p:sldId id="275" r:id="rId23"/>
    <p:sldId id="273" r:id="rId24"/>
    <p:sldId id="276"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C5"/>
    <a:srgbClr val="FDCCFF"/>
    <a:srgbClr val="FB6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2522" autoAdjust="0"/>
  </p:normalViewPr>
  <p:slideViewPr>
    <p:cSldViewPr snapToGrid="0" snapToObjects="1">
      <p:cViewPr varScale="1">
        <p:scale>
          <a:sx n="87" d="100"/>
          <a:sy n="87"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E9506-CC69-4E96-9B02-74281A783566}" type="datetimeFigureOut">
              <a:rPr kumimoji="1" lang="ja-JP" altLang="en-US" smtClean="0"/>
              <a:t>2019/8/1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D30E2-2DFA-43A2-A37B-214874DAF118}" type="slidenum">
              <a:rPr kumimoji="1" lang="ja-JP" altLang="en-US" smtClean="0"/>
              <a:t>‹#›</a:t>
            </a:fld>
            <a:endParaRPr kumimoji="1" lang="ja-JP" altLang="en-US"/>
          </a:p>
        </p:txBody>
      </p:sp>
    </p:spTree>
    <p:extLst>
      <p:ext uri="{BB962C8B-B14F-4D97-AF65-F5344CB8AC3E}">
        <p14:creationId xmlns:p14="http://schemas.microsoft.com/office/powerpoint/2010/main" val="3496884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今からシステム名</a:t>
            </a:r>
            <a:r>
              <a:rPr kumimoji="1" lang="en-US" altLang="ja-JP" dirty="0"/>
              <a:t>DEMESI</a:t>
            </a:r>
            <a:r>
              <a:rPr kumimoji="1" lang="ja-JP" altLang="en-US" dirty="0"/>
              <a:t>の発表をさせていただきます。</a:t>
            </a:r>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a:t>
            </a:fld>
            <a:endParaRPr kumimoji="1" lang="ja-JP" altLang="en-US"/>
          </a:p>
        </p:txBody>
      </p:sp>
    </p:spTree>
    <p:extLst>
      <p:ext uri="{BB962C8B-B14F-4D97-AF65-F5344CB8AC3E}">
        <p14:creationId xmlns:p14="http://schemas.microsoft.com/office/powerpoint/2010/main" val="2855885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機能一覧</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10</a:t>
            </a:fld>
            <a:endParaRPr kumimoji="1" lang="ja-JP" altLang="en-US"/>
          </a:p>
        </p:txBody>
      </p:sp>
    </p:spTree>
    <p:extLst>
      <p:ext uri="{BB962C8B-B14F-4D97-AF65-F5344CB8AC3E}">
        <p14:creationId xmlns:p14="http://schemas.microsoft.com/office/powerpoint/2010/main" val="147155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な機能を紹介していきたいと思います。一つ目は名刺作成機能。二つ目に名刺交換機能。三つ目は名刺管理機能となっています。そのほかの機能については、この先にある動作デモで紹介しようと思い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11</a:t>
            </a:fld>
            <a:endParaRPr kumimoji="1" lang="ja-JP" altLang="en-US"/>
          </a:p>
        </p:txBody>
      </p:sp>
    </p:spTree>
    <p:extLst>
      <p:ext uri="{BB962C8B-B14F-4D97-AF65-F5344CB8AC3E}">
        <p14:creationId xmlns:p14="http://schemas.microsoft.com/office/powerpoint/2010/main" val="321235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名刺作成機能。こちらは最初にテンプレートを選択します。名刺には用途に分けて</a:t>
            </a:r>
            <a:r>
              <a:rPr kumimoji="1" lang="en-US" altLang="ja-JP" dirty="0"/>
              <a:t>3</a:t>
            </a:r>
            <a:r>
              <a:rPr kumimoji="1" lang="ja-JP" altLang="en-US" dirty="0"/>
              <a:t>種類存在します。完全個人用には、</a:t>
            </a:r>
            <a:r>
              <a:rPr kumimoji="1" lang="en-US" altLang="ja-JP" dirty="0"/>
              <a:t>SNS</a:t>
            </a:r>
            <a:r>
              <a:rPr kumimoji="1" lang="ja-JP" altLang="en-US" dirty="0"/>
              <a:t>を載せることが出来、友達と交換したいときや交流会などの場面で使用出来ます。企業個人用は会社で使用する名刺と同じように、仕事など堅い場面で使用する名刺です。企業用ですが、会社やサークルの名刺を作成することができます。例えば美容室の店名や電話番号、メールアドレス、住所などを記載したものを名刺にしたと思っていいだだいて構わないで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12</a:t>
            </a:fld>
            <a:endParaRPr kumimoji="1" lang="ja-JP" altLang="en-US"/>
          </a:p>
        </p:txBody>
      </p:sp>
    </p:spTree>
    <p:extLst>
      <p:ext uri="{BB962C8B-B14F-4D97-AF65-F5344CB8AC3E}">
        <p14:creationId xmlns:p14="http://schemas.microsoft.com/office/powerpoint/2010/main" val="310415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選択したら、名刺に情報を入力していきます。種類によって入力する内容は変わります。画面に表示している画像は完全個人用の名刺の入力画面とになっております。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13</a:t>
            </a:fld>
            <a:endParaRPr kumimoji="1" lang="ja-JP" altLang="en-US"/>
          </a:p>
        </p:txBody>
      </p:sp>
    </p:spTree>
    <p:extLst>
      <p:ext uri="{BB962C8B-B14F-4D97-AF65-F5344CB8AC3E}">
        <p14:creationId xmlns:p14="http://schemas.microsoft.com/office/powerpoint/2010/main" val="3759249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相手の名刺</a:t>
            </a:r>
            <a:r>
              <a:rPr kumimoji="1" lang="en-US" altLang="ja-JP" dirty="0"/>
              <a:t>ID</a:t>
            </a:r>
            <a:r>
              <a:rPr kumimoji="1" lang="ja-JP" altLang="en-US" dirty="0"/>
              <a:t>を入力することで名刺を交換することができます。入力された側は自動的に名刺が追加されるようになります。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14</a:t>
            </a:fld>
            <a:endParaRPr kumimoji="1" lang="ja-JP" altLang="en-US"/>
          </a:p>
        </p:txBody>
      </p:sp>
    </p:spTree>
    <p:extLst>
      <p:ext uri="{BB962C8B-B14F-4D97-AF65-F5344CB8AC3E}">
        <p14:creationId xmlns:p14="http://schemas.microsoft.com/office/powerpoint/2010/main" val="1639118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名刺管理機能では、現在自分の所持している名刺を表示しています。画像には自分の作成した名刺を表示しています。他にも相手の名刺を管理する画面があります。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15</a:t>
            </a:fld>
            <a:endParaRPr kumimoji="1" lang="ja-JP" altLang="en-US"/>
          </a:p>
        </p:txBody>
      </p:sp>
    </p:spTree>
    <p:extLst>
      <p:ext uri="{BB962C8B-B14F-4D97-AF65-F5344CB8AC3E}">
        <p14:creationId xmlns:p14="http://schemas.microsoft.com/office/powerpoint/2010/main" val="3749186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では、今から動作デモを動画で紹介していきたいと思います。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16</a:t>
            </a:fld>
            <a:endParaRPr kumimoji="1" lang="ja-JP" altLang="en-US"/>
          </a:p>
        </p:txBody>
      </p:sp>
    </p:spTree>
    <p:extLst>
      <p:ext uri="{BB962C8B-B14F-4D97-AF65-F5344CB8AC3E}">
        <p14:creationId xmlns:p14="http://schemas.microsoft.com/office/powerpoint/2010/main" val="135089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こちらのほうが現在自分が作成している名刺一覧になります。</a:t>
            </a:r>
            <a:endParaRPr kumimoji="1" lang="en-US" altLang="ja-JP" dirty="0"/>
          </a:p>
          <a:p>
            <a:r>
              <a:rPr kumimoji="1" lang="ja-JP" altLang="en-US" dirty="0"/>
              <a:t>こちらの名刺が完全個人名刺となっています。このように情報を確認することができます。</a:t>
            </a:r>
            <a:endParaRPr kumimoji="1" lang="en-US" altLang="ja-JP" dirty="0"/>
          </a:p>
          <a:p>
            <a:r>
              <a:rPr kumimoji="1" lang="ja-JP" altLang="en-US" dirty="0"/>
              <a:t>。その下のこちらの名刺が企業用個人名刺になっています。下にある</a:t>
            </a:r>
            <a:r>
              <a:rPr kumimoji="1" lang="en-US" altLang="ja-JP" dirty="0"/>
              <a:t>ID</a:t>
            </a:r>
            <a:r>
              <a:rPr kumimoji="1" lang="ja-JP" altLang="en-US" dirty="0"/>
              <a:t>がを入力することで相手と名刺を交換できます</a:t>
            </a:r>
            <a:endParaRPr kumimoji="1" lang="en-US" altLang="ja-JP" dirty="0"/>
          </a:p>
          <a:p>
            <a:r>
              <a:rPr kumimoji="1" lang="ja-JP" altLang="en-US" dirty="0"/>
              <a:t>詳細ボタンを押すことで企業名刺を見ることができます。</a:t>
            </a:r>
            <a:endParaRPr kumimoji="1" lang="en-US" altLang="ja-JP" dirty="0"/>
          </a:p>
          <a:p>
            <a:endParaRPr kumimoji="1" lang="en-US" altLang="ja-JP" dirty="0"/>
          </a:p>
          <a:p>
            <a:r>
              <a:rPr kumimoji="1" lang="ja-JP" altLang="en-US" dirty="0"/>
              <a:t>ここが自分が持っている相手の名刺一覧になっています。ここではメールや電話直接することができます。</a:t>
            </a:r>
            <a:endParaRPr kumimoji="1" lang="en-US" altLang="ja-JP" dirty="0"/>
          </a:p>
          <a:p>
            <a:endParaRPr kumimoji="1" lang="en-US" altLang="ja-JP" dirty="0"/>
          </a:p>
          <a:p>
            <a:r>
              <a:rPr kumimoji="1" lang="ja-JP" altLang="en-US" dirty="0"/>
              <a:t>では実際に相手の名刺</a:t>
            </a:r>
            <a:r>
              <a:rPr kumimoji="1" lang="en-US" altLang="ja-JP" dirty="0"/>
              <a:t>ID</a:t>
            </a:r>
            <a:r>
              <a:rPr kumimoji="1" lang="ja-JP" altLang="en-US" dirty="0"/>
              <a:t>を入力してみましょう。</a:t>
            </a:r>
            <a:endParaRPr kumimoji="1" lang="en-US" altLang="ja-JP" dirty="0"/>
          </a:p>
          <a:p>
            <a:endParaRPr kumimoji="1" lang="en-US" altLang="ja-JP" dirty="0"/>
          </a:p>
          <a:p>
            <a:r>
              <a:rPr kumimoji="1" lang="ja-JP" altLang="en-US" dirty="0"/>
              <a:t>これで名刺を追加することができました。</a:t>
            </a:r>
            <a:endParaRPr kumimoji="1" lang="en-US" altLang="ja-JP" dirty="0"/>
          </a:p>
          <a:p>
            <a:endParaRPr kumimoji="1" lang="en-US" altLang="ja-JP" dirty="0"/>
          </a:p>
          <a:p>
            <a:r>
              <a:rPr kumimoji="1" lang="ja-JP" altLang="en-US" dirty="0"/>
              <a:t>以上が一連の流れになっております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17</a:t>
            </a:fld>
            <a:endParaRPr kumimoji="1" lang="ja-JP" altLang="en-US"/>
          </a:p>
        </p:txBody>
      </p:sp>
    </p:spTree>
    <p:extLst>
      <p:ext uri="{BB962C8B-B14F-4D97-AF65-F5344CB8AC3E}">
        <p14:creationId xmlns:p14="http://schemas.microsoft.com/office/powerpoint/2010/main" val="62248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18</a:t>
            </a:fld>
            <a:endParaRPr kumimoji="1" lang="ja-JP" altLang="en-US"/>
          </a:p>
        </p:txBody>
      </p:sp>
    </p:spTree>
    <p:extLst>
      <p:ext uri="{BB962C8B-B14F-4D97-AF65-F5344CB8AC3E}">
        <p14:creationId xmlns:p14="http://schemas.microsoft.com/office/powerpoint/2010/main" val="1827931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開発プロセスの振り返り</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19</a:t>
            </a:fld>
            <a:endParaRPr kumimoji="1" lang="ja-JP" altLang="en-US"/>
          </a:p>
        </p:txBody>
      </p:sp>
    </p:spTree>
    <p:extLst>
      <p:ext uri="{BB962C8B-B14F-4D97-AF65-F5344CB8AC3E}">
        <p14:creationId xmlns:p14="http://schemas.microsoft.com/office/powerpoint/2010/main" val="144764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まずはメンバー紹介です。基本設計・サーバー開発は松尾と原。詳細設計・モバイル開発を木下と藤家。基本設計・デザインを藤枝と徳重で行いました。</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a:t>
            </a:fld>
            <a:endParaRPr kumimoji="1" lang="ja-JP" altLang="en-US"/>
          </a:p>
        </p:txBody>
      </p:sp>
    </p:spTree>
    <p:extLst>
      <p:ext uri="{BB962C8B-B14F-4D97-AF65-F5344CB8AC3E}">
        <p14:creationId xmlns:p14="http://schemas.microsoft.com/office/powerpoint/2010/main" val="317121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bg1"/>
                </a:solidFill>
                <a:latin typeface="+mj-ea"/>
                <a:ea typeface="+mn-ea"/>
                <a:cs typeface="+mn-cs"/>
              </a:rPr>
              <a:t>反省点。一つ目は</a:t>
            </a:r>
            <a:r>
              <a:rPr kumimoji="1" lang="en-US" altLang="ja-JP" sz="1200" kern="1200" dirty="0">
                <a:solidFill>
                  <a:schemeClr val="bg1"/>
                </a:solidFill>
                <a:latin typeface="+mj-ea"/>
                <a:ea typeface="+mn-ea"/>
                <a:cs typeface="+mn-cs"/>
              </a:rPr>
              <a:t>Android</a:t>
            </a:r>
            <a:r>
              <a:rPr kumimoji="1" lang="ja-JP" altLang="en-US" sz="1200" kern="1200" dirty="0">
                <a:solidFill>
                  <a:schemeClr val="bg1"/>
                </a:solidFill>
                <a:latin typeface="+mj-ea"/>
                <a:ea typeface="+mn-ea"/>
                <a:cs typeface="+mn-cs"/>
              </a:rPr>
              <a:t>の知識不足です。一時期サーバーと接続することが出来なくて、開発に遅延が生じてしまいました。現在</a:t>
            </a:r>
            <a:r>
              <a:rPr kumimoji="1" lang="en-US" altLang="ja-JP" sz="1200" kern="1200" dirty="0">
                <a:solidFill>
                  <a:schemeClr val="bg1"/>
                </a:solidFill>
                <a:latin typeface="+mj-ea"/>
                <a:ea typeface="+mn-ea"/>
                <a:cs typeface="+mn-cs"/>
              </a:rPr>
              <a:t>android9</a:t>
            </a:r>
            <a:r>
              <a:rPr kumimoji="1" lang="ja-JP" altLang="en-US" sz="1200" b="0" i="0" kern="1200" dirty="0">
                <a:solidFill>
                  <a:schemeClr val="tx1"/>
                </a:solidFill>
                <a:effectLst/>
                <a:latin typeface="+mn-lt"/>
                <a:ea typeface="+mn-ea"/>
                <a:cs typeface="+mn-cs"/>
              </a:rPr>
              <a:t>ではデフォルトが</a:t>
            </a:r>
            <a:r>
              <a:rPr kumimoji="1" lang="en-US" altLang="ja-JP" sz="1200" b="0" i="0" kern="1200" dirty="0">
                <a:solidFill>
                  <a:schemeClr val="tx1"/>
                </a:solidFill>
                <a:effectLst/>
                <a:latin typeface="+mn-lt"/>
                <a:ea typeface="+mn-ea"/>
                <a:cs typeface="+mn-cs"/>
              </a:rPr>
              <a:t>HTTPS</a:t>
            </a:r>
            <a:r>
              <a:rPr kumimoji="1" lang="ja-JP" altLang="en-US" sz="1200" b="0" i="0" kern="1200" dirty="0">
                <a:solidFill>
                  <a:schemeClr val="tx1"/>
                </a:solidFill>
                <a:effectLst/>
                <a:latin typeface="+mn-lt"/>
                <a:ea typeface="+mn-ea"/>
                <a:cs typeface="+mn-cs"/>
              </a:rPr>
              <a:t>通信になっているのにもかかわらず</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通信で実行していたのが原因でした。二つ目に技術力不足で実装できなかったことがありました。</a:t>
            </a:r>
            <a:r>
              <a:rPr kumimoji="1" lang="en-US" altLang="ja-JP" sz="1200" b="0" i="0" kern="1200" dirty="0">
                <a:solidFill>
                  <a:schemeClr val="tx1"/>
                </a:solidFill>
                <a:effectLst/>
                <a:latin typeface="+mn-lt"/>
                <a:ea typeface="+mn-ea"/>
                <a:cs typeface="+mn-cs"/>
              </a:rPr>
              <a:t>QR</a:t>
            </a:r>
            <a:r>
              <a:rPr kumimoji="1" lang="ja-JP" altLang="en-US" sz="1200" b="0" i="0" kern="1200" dirty="0">
                <a:solidFill>
                  <a:schemeClr val="tx1"/>
                </a:solidFill>
                <a:effectLst/>
                <a:latin typeface="+mn-lt"/>
                <a:ea typeface="+mn-ea"/>
                <a:cs typeface="+mn-cs"/>
              </a:rPr>
              <a:t>コードでの交換機能や画像生成など時間が足りず断念してしまいました。三つ目にサーバー制作の連携がうまく取れなったために遅延したこと。</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つ目にスケジュール管理が良くなかったことです。初めてのチーム開発だったため、知識不足などで設計や開発が遅れてしまいスケジュール全体が遅れ気味だったことです。</a:t>
            </a:r>
            <a:endParaRPr kumimoji="1" lang="en-US" altLang="ja-JP" sz="1200" kern="1200" dirty="0">
              <a:solidFill>
                <a:schemeClr val="bg1"/>
              </a:solidFill>
              <a:latin typeface="+mj-ea"/>
              <a:ea typeface="+mn-ea"/>
              <a:cs typeface="+mn-cs"/>
            </a:endParaRP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20</a:t>
            </a:fld>
            <a:endParaRPr kumimoji="1" lang="ja-JP" altLang="en-US"/>
          </a:p>
        </p:txBody>
      </p:sp>
    </p:spTree>
    <p:extLst>
      <p:ext uri="{BB962C8B-B14F-4D97-AF65-F5344CB8AC3E}">
        <p14:creationId xmlns:p14="http://schemas.microsoft.com/office/powerpoint/2010/main" val="75085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今後の展望としては</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21</a:t>
            </a:fld>
            <a:endParaRPr kumimoji="1" lang="ja-JP" altLang="en-US"/>
          </a:p>
        </p:txBody>
      </p:sp>
    </p:spTree>
    <p:extLst>
      <p:ext uri="{BB962C8B-B14F-4D97-AF65-F5344CB8AC3E}">
        <p14:creationId xmlns:p14="http://schemas.microsoft.com/office/powerpoint/2010/main" val="3489319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簡単に交換するために</a:t>
            </a:r>
            <a:r>
              <a:rPr kumimoji="1" lang="en-US" altLang="ja-JP" dirty="0"/>
              <a:t>QR</a:t>
            </a:r>
            <a:r>
              <a:rPr kumimoji="1" lang="ja-JP" altLang="en-US" dirty="0"/>
              <a:t>コードの交換機能の実装。名刺の画像化、画像デザインが現在</a:t>
            </a:r>
            <a:r>
              <a:rPr kumimoji="1" lang="en-US" altLang="ja-JP" dirty="0"/>
              <a:t>9</a:t>
            </a:r>
            <a:r>
              <a:rPr kumimoji="1" lang="ja-JP" altLang="en-US" dirty="0"/>
              <a:t>枚しかないのでもっと増やしていきたいと思います。最後に処理速度の高速化です。</a:t>
            </a:r>
            <a:endParaRPr kumimoji="1" lang="en-US" altLang="ja-JP"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22</a:t>
            </a:fld>
            <a:endParaRPr kumimoji="1" lang="ja-JP" altLang="en-US"/>
          </a:p>
        </p:txBody>
      </p:sp>
    </p:spTree>
    <p:extLst>
      <p:ext uri="{BB962C8B-B14F-4D97-AF65-F5344CB8AC3E}">
        <p14:creationId xmlns:p14="http://schemas.microsoft.com/office/powerpoint/2010/main" val="120549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23</a:t>
            </a:fld>
            <a:endParaRPr kumimoji="1" lang="ja-JP" altLang="en-US"/>
          </a:p>
        </p:txBody>
      </p:sp>
    </p:spTree>
    <p:extLst>
      <p:ext uri="{BB962C8B-B14F-4D97-AF65-F5344CB8AC3E}">
        <p14:creationId xmlns:p14="http://schemas.microsoft.com/office/powerpoint/2010/main" val="814571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24</a:t>
            </a:fld>
            <a:endParaRPr kumimoji="1" lang="ja-JP" altLang="en-US"/>
          </a:p>
        </p:txBody>
      </p:sp>
    </p:spTree>
    <p:extLst>
      <p:ext uri="{BB962C8B-B14F-4D97-AF65-F5344CB8AC3E}">
        <p14:creationId xmlns:p14="http://schemas.microsoft.com/office/powerpoint/2010/main" val="198278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発表の流れはシステムの概要、使用技術紹介、機能一覧、動作デモ、開発プロセスの振り返り、今後の展望の順に説明させていただきます。</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3</a:t>
            </a:fld>
            <a:endParaRPr kumimoji="1" lang="ja-JP" altLang="en-US"/>
          </a:p>
        </p:txBody>
      </p:sp>
    </p:spTree>
    <p:extLst>
      <p:ext uri="{BB962C8B-B14F-4D97-AF65-F5344CB8AC3E}">
        <p14:creationId xmlns:p14="http://schemas.microsoft.com/office/powerpoint/2010/main" val="1503026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システム概要</a:t>
            </a:r>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4</a:t>
            </a:fld>
            <a:endParaRPr kumimoji="1" lang="ja-JP" altLang="en-US"/>
          </a:p>
        </p:txBody>
      </p:sp>
    </p:spTree>
    <p:extLst>
      <p:ext uri="{BB962C8B-B14F-4D97-AF65-F5344CB8AC3E}">
        <p14:creationId xmlns:p14="http://schemas.microsoft.com/office/powerpoint/2010/main" val="134878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最初にペルソナについて説明させていただきます。対象者は</a:t>
            </a:r>
            <a:r>
              <a:rPr kumimoji="1" lang="ja-JP" altLang="ja-JP" sz="1200" kern="1200" dirty="0">
                <a:solidFill>
                  <a:schemeClr val="tx1"/>
                </a:solidFill>
                <a:effectLst/>
                <a:latin typeface="+mn-lt"/>
                <a:ea typeface="+mn-ea"/>
                <a:cs typeface="+mn-cs"/>
              </a:rPr>
              <a:t>学生、主婦、社会人</a:t>
            </a:r>
            <a:r>
              <a:rPr kumimoji="1" lang="ja-JP" altLang="en-US" sz="1200" kern="1200" dirty="0">
                <a:solidFill>
                  <a:schemeClr val="tx1"/>
                </a:solidFill>
                <a:effectLst/>
                <a:latin typeface="+mn-lt"/>
                <a:ea typeface="+mn-ea"/>
                <a:cs typeface="+mn-cs"/>
              </a:rPr>
              <a:t>、経営者</a:t>
            </a:r>
            <a:r>
              <a:rPr lang="ja-JP" altLang="ja-JP" dirty="0">
                <a:effectLst/>
              </a:rPr>
              <a:t> </a:t>
            </a:r>
            <a:r>
              <a:rPr lang="ja-JP" altLang="en-US" dirty="0">
                <a:effectLst/>
              </a:rPr>
              <a:t>の方々です。</a:t>
            </a:r>
            <a:endParaRPr lang="en-US" altLang="ja-JP" dirty="0">
              <a:effectLst/>
            </a:endParaRPr>
          </a:p>
          <a:p>
            <a:r>
              <a:rPr kumimoji="1" lang="ja-JP" altLang="en-US" dirty="0">
                <a:effectLst/>
              </a:rPr>
              <a:t>その中でもっと具体的に言いますと、</a:t>
            </a:r>
            <a:r>
              <a:rPr kumimoji="1" lang="ja-JP" altLang="ja-JP" sz="1200" kern="1200" dirty="0">
                <a:solidFill>
                  <a:schemeClr val="tx1"/>
                </a:solidFill>
                <a:effectLst/>
                <a:latin typeface="+mn-lt"/>
                <a:ea typeface="+mn-ea"/>
                <a:cs typeface="+mn-cs"/>
              </a:rPr>
              <a:t>名刺をもっておらず、人が集まるイベントに参加することが多い人。</a:t>
            </a:r>
            <a:r>
              <a:rPr kumimoji="1" lang="ja-JP" altLang="en-US" sz="1200" kern="1200" dirty="0">
                <a:solidFill>
                  <a:schemeClr val="tx1"/>
                </a:solidFill>
                <a:effectLst/>
                <a:latin typeface="+mn-lt"/>
                <a:ea typeface="+mn-ea"/>
                <a:cs typeface="+mn-cs"/>
              </a:rPr>
              <a:t>なおかつ</a:t>
            </a:r>
            <a:r>
              <a:rPr kumimoji="1" lang="ja-JP" altLang="ja-JP" sz="1200" kern="1200" dirty="0">
                <a:solidFill>
                  <a:schemeClr val="tx1"/>
                </a:solidFill>
                <a:effectLst/>
                <a:latin typeface="+mn-lt"/>
                <a:ea typeface="+mn-ea"/>
                <a:cs typeface="+mn-cs"/>
              </a:rPr>
              <a:t>スマートフォンを所持している</a:t>
            </a:r>
            <a:r>
              <a:rPr kumimoji="1" lang="ja-JP" altLang="en-US" sz="1200" kern="1200" dirty="0">
                <a:solidFill>
                  <a:schemeClr val="tx1"/>
                </a:solidFill>
                <a:effectLst/>
                <a:latin typeface="+mn-lt"/>
                <a:ea typeface="+mn-ea"/>
                <a:cs typeface="+mn-cs"/>
              </a:rPr>
              <a:t>方になります。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また、</a:t>
            </a:r>
            <a:r>
              <a:rPr kumimoji="1" lang="ja-JP" altLang="ja-JP" sz="1200" kern="1200" dirty="0">
                <a:solidFill>
                  <a:schemeClr val="tx1"/>
                </a:solidFill>
                <a:effectLst/>
                <a:latin typeface="+mn-lt"/>
                <a:ea typeface="+mn-ea"/>
                <a:cs typeface="+mn-cs"/>
              </a:rPr>
              <a:t>店舗や同人サークルなどを運用し</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一度来店したことがある人に、予約や共有を簡単にしてほしい経営者</a:t>
            </a:r>
            <a:r>
              <a:rPr kumimoji="1" lang="ja-JP" altLang="en-US" sz="1200" kern="1200" dirty="0">
                <a:solidFill>
                  <a:schemeClr val="tx1"/>
                </a:solidFill>
                <a:effectLst/>
                <a:latin typeface="+mn-lt"/>
                <a:ea typeface="+mn-ea"/>
                <a:cs typeface="+mn-cs"/>
              </a:rPr>
              <a:t>もペルソナとして考えています。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5</a:t>
            </a:fld>
            <a:endParaRPr kumimoji="1" lang="ja-JP" altLang="en-US"/>
          </a:p>
        </p:txBody>
      </p:sp>
    </p:spTree>
    <p:extLst>
      <p:ext uri="{BB962C8B-B14F-4D97-AF65-F5344CB8AC3E}">
        <p14:creationId xmlns:p14="http://schemas.microsoft.com/office/powerpoint/2010/main" val="159217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次に目的についてです。</a:t>
            </a:r>
            <a:endParaRPr kumimoji="1" lang="en-US" altLang="ja-JP" dirty="0"/>
          </a:p>
          <a:p>
            <a:r>
              <a:rPr kumimoji="1" lang="ja-JP" altLang="en-US" dirty="0"/>
              <a:t>交流会などで、この名刺を交換することで相手のメールアドレスや電話番号、</a:t>
            </a:r>
            <a:r>
              <a:rPr kumimoji="1" lang="en-US" altLang="ja-JP" dirty="0"/>
              <a:t>SNS</a:t>
            </a:r>
            <a:r>
              <a:rPr kumimoji="1" lang="ja-JP" altLang="en-US" dirty="0"/>
              <a:t>などの情報を簡単に登録することが出来、話のきっかけになると思います。</a:t>
            </a:r>
            <a:endParaRPr kumimoji="1" lang="en-US" altLang="ja-JP" dirty="0"/>
          </a:p>
          <a:p>
            <a:r>
              <a:rPr kumimoji="1" lang="ja-JP" altLang="en-US" dirty="0"/>
              <a:t>また名刺作成代や紙の節約になります。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6</a:t>
            </a:fld>
            <a:endParaRPr kumimoji="1" lang="ja-JP" altLang="en-US"/>
          </a:p>
        </p:txBody>
      </p:sp>
    </p:spTree>
    <p:extLst>
      <p:ext uri="{BB962C8B-B14F-4D97-AF65-F5344CB8AC3E}">
        <p14:creationId xmlns:p14="http://schemas.microsoft.com/office/powerpoint/2010/main" val="207387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導入効果では、</a:t>
            </a:r>
            <a:r>
              <a:rPr kumimoji="1" lang="ja-JP" altLang="ja-JP" sz="1200" kern="1200" dirty="0">
                <a:solidFill>
                  <a:schemeClr val="tx1"/>
                </a:solidFill>
                <a:effectLst/>
                <a:latin typeface="+mn-lt"/>
                <a:ea typeface="+mn-ea"/>
                <a:cs typeface="+mn-cs"/>
              </a:rPr>
              <a:t>名刺を持っていなくても手元のスマホで情報が交換</a:t>
            </a:r>
            <a:r>
              <a:rPr kumimoji="1" lang="ja-JP" altLang="en-US" sz="1200" kern="1200" dirty="0">
                <a:solidFill>
                  <a:schemeClr val="tx1"/>
                </a:solidFill>
                <a:effectLst/>
                <a:latin typeface="+mn-lt"/>
                <a:ea typeface="+mn-ea"/>
                <a:cs typeface="+mn-cs"/>
              </a:rPr>
              <a:t>できるようになります。さらに名刺のデザインを自分で選ぶことが可能なため</a:t>
            </a:r>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場面にあった名刺を渡すことが出来るようになります。</a:t>
            </a:r>
            <a:r>
              <a:rPr kumimoji="1" lang="ja-JP" altLang="ja-JP" sz="1200" kern="1200" dirty="0">
                <a:solidFill>
                  <a:schemeClr val="tx1"/>
                </a:solidFill>
                <a:effectLst/>
                <a:latin typeface="+mn-lt"/>
                <a:ea typeface="+mn-ea"/>
                <a:cs typeface="+mn-cs"/>
              </a:rPr>
              <a:t>又企業を名刺として受け取れるため情報が見やすくなり、担当者への予約や電話、共有が簡単になりユーザーや経営者をサポートすることが出来る</a:t>
            </a:r>
            <a:r>
              <a:rPr kumimoji="1" lang="ja-JP" altLang="en-US" sz="1200" kern="1200" dirty="0">
                <a:solidFill>
                  <a:schemeClr val="tx1"/>
                </a:solidFill>
                <a:effectLst/>
                <a:latin typeface="+mn-lt"/>
                <a:ea typeface="+mn-ea"/>
                <a:cs typeface="+mn-cs"/>
              </a:rPr>
              <a:t>ようになります。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7</a:t>
            </a:fld>
            <a:endParaRPr kumimoji="1" lang="ja-JP" altLang="en-US"/>
          </a:p>
        </p:txBody>
      </p:sp>
    </p:spTree>
    <p:extLst>
      <p:ext uri="{BB962C8B-B14F-4D97-AF65-F5344CB8AC3E}">
        <p14:creationId xmlns:p14="http://schemas.microsoft.com/office/powerpoint/2010/main" val="370395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使用技術の紹介です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8</a:t>
            </a:fld>
            <a:endParaRPr kumimoji="1" lang="ja-JP" altLang="en-US"/>
          </a:p>
        </p:txBody>
      </p:sp>
    </p:spTree>
    <p:extLst>
      <p:ext uri="{BB962C8B-B14F-4D97-AF65-F5344CB8AC3E}">
        <p14:creationId xmlns:p14="http://schemas.microsoft.com/office/powerpoint/2010/main" val="127487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上のほうから</a:t>
            </a:r>
            <a:r>
              <a:rPr kumimoji="1" lang="en-US" altLang="ja-JP" dirty="0" err="1"/>
              <a:t>PHP,Laravel,Android</a:t>
            </a:r>
            <a:r>
              <a:rPr kumimoji="1" lang="en-US" altLang="ja-JP" baseline="0" dirty="0"/>
              <a:t> </a:t>
            </a:r>
            <a:r>
              <a:rPr kumimoji="1" lang="en-US" altLang="ja-JP" baseline="0" dirty="0" err="1"/>
              <a:t>Studio,mysql</a:t>
            </a:r>
            <a:r>
              <a:rPr kumimoji="1" lang="ja-JP" altLang="en-US" baseline="0" dirty="0"/>
              <a:t>です</a:t>
            </a:r>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※android studio </a:t>
            </a:r>
            <a:r>
              <a:rPr kumimoji="1" lang="ja-JP" altLang="en-US" dirty="0"/>
              <a:t>と</a:t>
            </a:r>
            <a:r>
              <a:rPr kumimoji="1" lang="en-US" altLang="ja-JP" dirty="0" err="1"/>
              <a:t>laravel</a:t>
            </a:r>
            <a:r>
              <a:rPr kumimoji="1" lang="ja-JP" altLang="en-US" dirty="0"/>
              <a:t>を使いアプリを作成しました。Ｐｈｐとｍｙｓｑｌでサーバーを実装しました。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C58D30E2-2DFA-43A2-A37B-214874DAF118}" type="slidenum">
              <a:rPr kumimoji="1" lang="ja-JP" altLang="en-US" smtClean="0"/>
              <a:t>9</a:t>
            </a:fld>
            <a:endParaRPr kumimoji="1" lang="ja-JP" altLang="en-US"/>
          </a:p>
        </p:txBody>
      </p:sp>
    </p:spTree>
    <p:extLst>
      <p:ext uri="{BB962C8B-B14F-4D97-AF65-F5344CB8AC3E}">
        <p14:creationId xmlns:p14="http://schemas.microsoft.com/office/powerpoint/2010/main" val="130225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1420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94193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652926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79892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2276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705473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432104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390926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15709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77762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9A284B9-1D13-9145-8EAA-1EF36DF9293D}" type="datetimeFigureOut">
              <a:rPr kumimoji="1" lang="ja-JP" altLang="en-US" smtClean="0"/>
              <a:t>2019/8/1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78592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284B9-1D13-9145-8EAA-1EF36DF9293D}" type="datetimeFigureOut">
              <a:rPr kumimoji="1" lang="ja-JP" altLang="en-US" smtClean="0"/>
              <a:t>2019/8/1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6B704-3A26-DC4E-A3F0-CE9A907D730B}" type="slidenum">
              <a:rPr kumimoji="1" lang="ja-JP" altLang="en-US" smtClean="0"/>
              <a:t>‹#›</a:t>
            </a:fld>
            <a:endParaRPr kumimoji="1" lang="ja-JP" altLang="en-US"/>
          </a:p>
        </p:txBody>
      </p:sp>
    </p:spTree>
    <p:extLst>
      <p:ext uri="{BB962C8B-B14F-4D97-AF65-F5344CB8AC3E}">
        <p14:creationId xmlns:p14="http://schemas.microsoft.com/office/powerpoint/2010/main" val="183150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071937" y="2543175"/>
            <a:ext cx="4203395" cy="1200329"/>
          </a:xfrm>
          <a:prstGeom prst="rect">
            <a:avLst/>
          </a:prstGeom>
          <a:noFill/>
        </p:spPr>
        <p:txBody>
          <a:bodyPr wrap="none" rtlCol="0">
            <a:spAutoFit/>
          </a:bodyPr>
          <a:lstStyle/>
          <a:p>
            <a:r>
              <a:rPr kumimoji="1" lang="en-US" altLang="ja-JP" sz="7200" spc="600" dirty="0">
                <a:solidFill>
                  <a:schemeClr val="bg1"/>
                </a:solidFill>
                <a:latin typeface="Meiryo" charset="-128"/>
                <a:ea typeface="Meiryo" charset="-128"/>
                <a:cs typeface="Meiryo" charset="-128"/>
              </a:rPr>
              <a:t>DEMESI</a:t>
            </a:r>
            <a:endParaRPr kumimoji="1" lang="ja-JP" altLang="en-US" sz="7200" spc="6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98669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1526" y="2422526"/>
            <a:ext cx="3219450" cy="1192212"/>
          </a:xfrm>
        </p:spPr>
        <p:txBody>
          <a:bodyPr>
            <a:normAutofit/>
          </a:bodyPr>
          <a:lstStyle/>
          <a:p>
            <a:r>
              <a:rPr kumimoji="1" lang="ja-JP" altLang="en-US" sz="5400">
                <a:solidFill>
                  <a:schemeClr val="bg1"/>
                </a:solidFill>
                <a:latin typeface="Meiryo" charset="-128"/>
                <a:ea typeface="Meiryo" charset="-128"/>
                <a:cs typeface="Meiryo" charset="-128"/>
              </a:rPr>
              <a:t>機能一覧</a:t>
            </a:r>
          </a:p>
        </p:txBody>
      </p:sp>
    </p:spTree>
    <p:extLst>
      <p:ext uri="{BB962C8B-B14F-4D97-AF65-F5344CB8AC3E}">
        <p14:creationId xmlns:p14="http://schemas.microsoft.com/office/powerpoint/2010/main" val="71743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160182" y="1546020"/>
            <a:ext cx="5871635" cy="3765959"/>
          </a:xfrm>
        </p:spPr>
        <p:txBody>
          <a:bodyPr>
            <a:norm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altLang="ja-JP" sz="5400" dirty="0">
                <a:solidFill>
                  <a:schemeClr val="bg1"/>
                </a:solidFill>
                <a:latin typeface="Meiryo" charset="-128"/>
                <a:ea typeface="Meiryo" charset="-128"/>
                <a:cs typeface="Meiryo" charset="-128"/>
              </a:rPr>
              <a:t>1. </a:t>
            </a:r>
            <a:r>
              <a:rPr lang="ja-JP" altLang="en-US" sz="5400" dirty="0">
                <a:solidFill>
                  <a:schemeClr val="bg1"/>
                </a:solidFill>
                <a:latin typeface="Meiryo" charset="-128"/>
                <a:ea typeface="Meiryo" charset="-128"/>
                <a:cs typeface="Meiryo" charset="-128"/>
              </a:rPr>
              <a:t>名刺作成</a:t>
            </a:r>
            <a:endParaRPr lang="en-US" altLang="ja-JP" sz="54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en-US" altLang="ja-JP" sz="5400" dirty="0">
                <a:solidFill>
                  <a:schemeClr val="bg1"/>
                </a:solidFill>
                <a:latin typeface="Meiryo" charset="-128"/>
                <a:ea typeface="Meiryo" charset="-128"/>
                <a:cs typeface="Meiryo" charset="-128"/>
              </a:rPr>
              <a:t>2</a:t>
            </a:r>
            <a:r>
              <a:rPr kumimoji="1" lang="en-US" altLang="ja-JP" sz="5400" dirty="0">
                <a:solidFill>
                  <a:schemeClr val="bg1"/>
                </a:solidFill>
                <a:latin typeface="Meiryo" charset="-128"/>
                <a:ea typeface="Meiryo" charset="-128"/>
                <a:cs typeface="Meiryo" charset="-128"/>
              </a:rPr>
              <a:t>. </a:t>
            </a:r>
            <a:r>
              <a:rPr kumimoji="1" lang="ja-JP" altLang="en-US" sz="5400" dirty="0">
                <a:solidFill>
                  <a:schemeClr val="bg1"/>
                </a:solidFill>
                <a:latin typeface="Meiryo" charset="-128"/>
                <a:ea typeface="Meiryo" charset="-128"/>
                <a:cs typeface="Meiryo" charset="-128"/>
              </a:rPr>
              <a:t>名刺交換</a:t>
            </a:r>
            <a:endParaRPr kumimoji="1" lang="en-US" altLang="ja-JP" sz="54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en-US" altLang="ja-JP" sz="5400" dirty="0">
                <a:solidFill>
                  <a:schemeClr val="bg1"/>
                </a:solidFill>
                <a:latin typeface="Meiryo" charset="-128"/>
                <a:ea typeface="Meiryo" charset="-128"/>
                <a:cs typeface="Meiryo" charset="-128"/>
              </a:rPr>
              <a:t>3. </a:t>
            </a:r>
            <a:r>
              <a:rPr lang="ja-JP" altLang="en-US" sz="5400" dirty="0">
                <a:solidFill>
                  <a:schemeClr val="bg1"/>
                </a:solidFill>
                <a:latin typeface="Meiryo" charset="-128"/>
                <a:ea typeface="Meiryo" charset="-128"/>
                <a:cs typeface="Meiryo" charset="-128"/>
              </a:rPr>
              <a:t>名刺管理</a:t>
            </a:r>
            <a:endParaRPr lang="en-US" altLang="ja-JP" sz="5400" dirty="0">
              <a:solidFill>
                <a:schemeClr val="bg1"/>
              </a:solidFill>
              <a:latin typeface="Meiryo" charset="-128"/>
              <a:ea typeface="Meiryo" charset="-128"/>
              <a:cs typeface="Meiryo" charset="-128"/>
            </a:endParaRPr>
          </a:p>
        </p:txBody>
      </p:sp>
      <p:sp>
        <p:nvSpPr>
          <p:cNvPr id="4" name="タイトル 1">
            <a:extLst>
              <a:ext uri="{FF2B5EF4-FFF2-40B4-BE49-F238E27FC236}">
                <a16:creationId xmlns:a16="http://schemas.microsoft.com/office/drawing/2014/main" id="{9C514139-D65C-4F31-BE33-FD5B6F1B92B1}"/>
              </a:ext>
            </a:extLst>
          </p:cNvPr>
          <p:cNvSpPr>
            <a:spLocks noGrp="1"/>
          </p:cNvSpPr>
          <p:nvPr>
            <p:ph type="title"/>
          </p:nvPr>
        </p:nvSpPr>
        <p:spPr>
          <a:xfrm>
            <a:off x="838199" y="365125"/>
            <a:ext cx="3649133" cy="1345141"/>
          </a:xfrm>
        </p:spPr>
        <p:txBody>
          <a:bodyPr>
            <a:normAutofit/>
          </a:bodyPr>
          <a:lstStyle/>
          <a:p>
            <a:r>
              <a:rPr lang="ja-JP" altLang="en-US" sz="6000" dirty="0">
                <a:solidFill>
                  <a:schemeClr val="bg1"/>
                </a:solidFill>
                <a:latin typeface="Meiryo" charset="-128"/>
                <a:ea typeface="Meiryo" charset="-128"/>
                <a:cs typeface="Meiryo" charset="-128"/>
              </a:rPr>
              <a:t>主な機能</a:t>
            </a:r>
            <a:endParaRPr kumimoji="1" lang="ja-JP" altLang="en-US" sz="6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609001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1B0EA-68CE-4D2F-9BD3-2D7742155DA1}"/>
              </a:ext>
            </a:extLst>
          </p:cNvPr>
          <p:cNvSpPr>
            <a:spLocks noGrp="1"/>
          </p:cNvSpPr>
          <p:nvPr>
            <p:ph type="title"/>
          </p:nvPr>
        </p:nvSpPr>
        <p:spPr>
          <a:xfrm>
            <a:off x="838199" y="365125"/>
            <a:ext cx="3649133" cy="1345141"/>
          </a:xfrm>
        </p:spPr>
        <p:txBody>
          <a:bodyPr>
            <a:normAutofit/>
          </a:bodyPr>
          <a:lstStyle/>
          <a:p>
            <a:r>
              <a:rPr kumimoji="1" lang="ja-JP" altLang="en-US" sz="6000" dirty="0">
                <a:solidFill>
                  <a:schemeClr val="bg1"/>
                </a:solidFill>
                <a:latin typeface="Meiryo" charset="-128"/>
                <a:ea typeface="Meiryo" charset="-128"/>
                <a:cs typeface="Meiryo" charset="-128"/>
              </a:rPr>
              <a:t>名刺作成</a:t>
            </a:r>
          </a:p>
        </p:txBody>
      </p:sp>
      <p:sp>
        <p:nvSpPr>
          <p:cNvPr id="5" name="コンテンツ プレースホルダー 2">
            <a:extLst>
              <a:ext uri="{FF2B5EF4-FFF2-40B4-BE49-F238E27FC236}">
                <a16:creationId xmlns:a16="http://schemas.microsoft.com/office/drawing/2014/main" id="{8561AF05-5C29-4B61-9F59-60303E4F6687}"/>
              </a:ext>
            </a:extLst>
          </p:cNvPr>
          <p:cNvSpPr>
            <a:spLocks noGrp="1"/>
          </p:cNvSpPr>
          <p:nvPr>
            <p:ph idx="1"/>
          </p:nvPr>
        </p:nvSpPr>
        <p:spPr>
          <a:xfrm>
            <a:off x="1551514" y="1850819"/>
            <a:ext cx="6525686" cy="4262113"/>
          </a:xfrm>
        </p:spPr>
        <p:txBody>
          <a:bodyPr>
            <a:normAutofit/>
          </a:bodyPr>
          <a:lstStyle/>
          <a:p>
            <a:pPr marL="0" marR="0" lvl="0" indent="0" defTabSz="914400" eaLnBrk="1" fontAlgn="auto" latinLnBrk="0" hangingPunct="1">
              <a:lnSpc>
                <a:spcPct val="20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・最初にテンプレートを選択</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20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a:t>
            </a:r>
            <a:r>
              <a:rPr lang="en-US" altLang="ja-JP" sz="3600" dirty="0">
                <a:solidFill>
                  <a:schemeClr val="bg1"/>
                </a:solidFill>
                <a:latin typeface="Meiryo" charset="-128"/>
                <a:ea typeface="Meiryo" charset="-128"/>
                <a:cs typeface="Meiryo" charset="-128"/>
              </a:rPr>
              <a:t>3</a:t>
            </a:r>
            <a:r>
              <a:rPr lang="ja-JP" altLang="en-US" sz="3600" dirty="0">
                <a:solidFill>
                  <a:schemeClr val="bg1"/>
                </a:solidFill>
                <a:latin typeface="Meiryo" charset="-128"/>
                <a:ea typeface="Meiryo" charset="-128"/>
                <a:cs typeface="Meiryo" charset="-128"/>
              </a:rPr>
              <a:t>種類の名刺作成画面がある</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　完全個人用、企業個人用</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　企業用　　</a:t>
            </a:r>
            <a:endParaRPr lang="en-US" altLang="ja-JP" sz="3600" dirty="0">
              <a:solidFill>
                <a:schemeClr val="bg1"/>
              </a:solidFill>
              <a:latin typeface="Meiryo" charset="-128"/>
              <a:ea typeface="Meiryo" charset="-128"/>
              <a:cs typeface="Meiryo" charset="-128"/>
            </a:endParaRPr>
          </a:p>
        </p:txBody>
      </p:sp>
      <p:pic>
        <p:nvPicPr>
          <p:cNvPr id="7" name="図 6">
            <a:extLst>
              <a:ext uri="{FF2B5EF4-FFF2-40B4-BE49-F238E27FC236}">
                <a16:creationId xmlns:a16="http://schemas.microsoft.com/office/drawing/2014/main" id="{C055FAF1-375C-45B3-8FF8-8714E0C90734}"/>
              </a:ext>
            </a:extLst>
          </p:cNvPr>
          <p:cNvPicPr>
            <a:picLocks noChangeAspect="1"/>
          </p:cNvPicPr>
          <p:nvPr/>
        </p:nvPicPr>
        <p:blipFill>
          <a:blip r:embed="rId3"/>
          <a:stretch>
            <a:fillRect/>
          </a:stretch>
        </p:blipFill>
        <p:spPr>
          <a:xfrm>
            <a:off x="8167820" y="839258"/>
            <a:ext cx="3158464" cy="5053542"/>
          </a:xfrm>
          <a:prstGeom prst="rect">
            <a:avLst/>
          </a:prstGeom>
        </p:spPr>
      </p:pic>
    </p:spTree>
    <p:extLst>
      <p:ext uri="{BB962C8B-B14F-4D97-AF65-F5344CB8AC3E}">
        <p14:creationId xmlns:p14="http://schemas.microsoft.com/office/powerpoint/2010/main" val="27646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1B0EA-68CE-4D2F-9BD3-2D7742155DA1}"/>
              </a:ext>
            </a:extLst>
          </p:cNvPr>
          <p:cNvSpPr>
            <a:spLocks noGrp="1"/>
          </p:cNvSpPr>
          <p:nvPr>
            <p:ph type="title"/>
          </p:nvPr>
        </p:nvSpPr>
        <p:spPr>
          <a:xfrm>
            <a:off x="838199" y="365125"/>
            <a:ext cx="3649133" cy="1345141"/>
          </a:xfrm>
        </p:spPr>
        <p:txBody>
          <a:bodyPr>
            <a:normAutofit/>
          </a:bodyPr>
          <a:lstStyle/>
          <a:p>
            <a:r>
              <a:rPr kumimoji="1" lang="ja-JP" altLang="en-US" sz="6000" dirty="0">
                <a:solidFill>
                  <a:schemeClr val="bg1"/>
                </a:solidFill>
                <a:latin typeface="Meiryo" charset="-128"/>
                <a:ea typeface="Meiryo" charset="-128"/>
                <a:cs typeface="Meiryo" charset="-128"/>
              </a:rPr>
              <a:t>名刺作成</a:t>
            </a:r>
          </a:p>
        </p:txBody>
      </p:sp>
      <p:sp>
        <p:nvSpPr>
          <p:cNvPr id="5" name="コンテンツ プレースホルダー 2">
            <a:extLst>
              <a:ext uri="{FF2B5EF4-FFF2-40B4-BE49-F238E27FC236}">
                <a16:creationId xmlns:a16="http://schemas.microsoft.com/office/drawing/2014/main" id="{8561AF05-5C29-4B61-9F59-60303E4F6687}"/>
              </a:ext>
            </a:extLst>
          </p:cNvPr>
          <p:cNvSpPr>
            <a:spLocks noGrp="1"/>
          </p:cNvSpPr>
          <p:nvPr>
            <p:ph idx="1"/>
          </p:nvPr>
        </p:nvSpPr>
        <p:spPr>
          <a:xfrm>
            <a:off x="1551514" y="2218914"/>
            <a:ext cx="6525686" cy="4262113"/>
          </a:xfrm>
        </p:spPr>
        <p:txBody>
          <a:bodyPr>
            <a:normAutofit/>
          </a:bodyPr>
          <a:lstStyle/>
          <a:p>
            <a:pPr marL="0" marR="0" lvl="0" indent="0" defTabSz="914400" eaLnBrk="1" fontAlgn="auto" latinLnBrk="0" hangingPunct="1">
              <a:lnSpc>
                <a:spcPct val="20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・名刺に必要な情報を入力</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20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・種類によって入力する内容</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20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　が変わる</a:t>
            </a:r>
            <a:endParaRPr lang="en-US" altLang="ja-JP" sz="3600" dirty="0">
              <a:solidFill>
                <a:schemeClr val="bg1"/>
              </a:solidFill>
              <a:latin typeface="Meiryo" charset="-128"/>
              <a:ea typeface="Meiryo" charset="-128"/>
              <a:cs typeface="Meiryo" charset="-128"/>
            </a:endParaRPr>
          </a:p>
        </p:txBody>
      </p:sp>
      <p:pic>
        <p:nvPicPr>
          <p:cNvPr id="4" name="図 3">
            <a:extLst>
              <a:ext uri="{FF2B5EF4-FFF2-40B4-BE49-F238E27FC236}">
                <a16:creationId xmlns:a16="http://schemas.microsoft.com/office/drawing/2014/main" id="{EE3F8B37-52E3-4B2D-BCDB-700873965BDF}"/>
              </a:ext>
            </a:extLst>
          </p:cNvPr>
          <p:cNvPicPr>
            <a:picLocks noChangeAspect="1"/>
          </p:cNvPicPr>
          <p:nvPr/>
        </p:nvPicPr>
        <p:blipFill>
          <a:blip r:embed="rId3"/>
          <a:stretch>
            <a:fillRect/>
          </a:stretch>
        </p:blipFill>
        <p:spPr>
          <a:xfrm>
            <a:off x="8307786" y="829733"/>
            <a:ext cx="3046015" cy="5198533"/>
          </a:xfrm>
          <a:prstGeom prst="rect">
            <a:avLst/>
          </a:prstGeom>
        </p:spPr>
      </p:pic>
    </p:spTree>
    <p:extLst>
      <p:ext uri="{BB962C8B-B14F-4D97-AF65-F5344CB8AC3E}">
        <p14:creationId xmlns:p14="http://schemas.microsoft.com/office/powerpoint/2010/main" val="898482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1B0EA-68CE-4D2F-9BD3-2D7742155DA1}"/>
              </a:ext>
            </a:extLst>
          </p:cNvPr>
          <p:cNvSpPr>
            <a:spLocks noGrp="1"/>
          </p:cNvSpPr>
          <p:nvPr>
            <p:ph type="title"/>
          </p:nvPr>
        </p:nvSpPr>
        <p:spPr>
          <a:xfrm>
            <a:off x="838199" y="365125"/>
            <a:ext cx="3649133" cy="1345141"/>
          </a:xfrm>
        </p:spPr>
        <p:txBody>
          <a:bodyPr>
            <a:normAutofit/>
          </a:bodyPr>
          <a:lstStyle/>
          <a:p>
            <a:r>
              <a:rPr kumimoji="1" lang="ja-JP" altLang="en-US" sz="6000" dirty="0">
                <a:solidFill>
                  <a:schemeClr val="bg1"/>
                </a:solidFill>
                <a:latin typeface="Meiryo" charset="-128"/>
                <a:ea typeface="Meiryo" charset="-128"/>
                <a:cs typeface="Meiryo" charset="-128"/>
              </a:rPr>
              <a:t>名刺交換</a:t>
            </a:r>
          </a:p>
        </p:txBody>
      </p:sp>
      <p:pic>
        <p:nvPicPr>
          <p:cNvPr id="4" name="コンテンツ プレースホルダー 3">
            <a:extLst>
              <a:ext uri="{FF2B5EF4-FFF2-40B4-BE49-F238E27FC236}">
                <a16:creationId xmlns:a16="http://schemas.microsoft.com/office/drawing/2014/main" id="{05F578EE-5D8F-4BF3-BA10-9789B1DA5941}"/>
              </a:ext>
            </a:extLst>
          </p:cNvPr>
          <p:cNvPicPr>
            <a:picLocks noGrp="1" noChangeAspect="1"/>
          </p:cNvPicPr>
          <p:nvPr>
            <p:ph idx="1"/>
          </p:nvPr>
        </p:nvPicPr>
        <p:blipFill>
          <a:blip r:embed="rId3"/>
          <a:stretch>
            <a:fillRect/>
          </a:stretch>
        </p:blipFill>
        <p:spPr>
          <a:xfrm>
            <a:off x="8263467" y="829733"/>
            <a:ext cx="3090334" cy="5198533"/>
          </a:xfrm>
        </p:spPr>
      </p:pic>
      <p:sp>
        <p:nvSpPr>
          <p:cNvPr id="9" name="コンテンツ プレースホルダー 2">
            <a:extLst>
              <a:ext uri="{FF2B5EF4-FFF2-40B4-BE49-F238E27FC236}">
                <a16:creationId xmlns:a16="http://schemas.microsoft.com/office/drawing/2014/main" id="{B98FAFCA-D0D7-454E-AD4C-E73535345B40}"/>
              </a:ext>
            </a:extLst>
          </p:cNvPr>
          <p:cNvSpPr txBox="1">
            <a:spLocks/>
          </p:cNvSpPr>
          <p:nvPr/>
        </p:nvSpPr>
        <p:spPr>
          <a:xfrm>
            <a:off x="1066800" y="2333009"/>
            <a:ext cx="7010400" cy="4262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200000"/>
              </a:lnSpc>
              <a:spcBef>
                <a:spcPts val="0"/>
              </a:spcBef>
              <a:buFontTx/>
              <a:buNone/>
              <a:defRPr/>
            </a:pPr>
            <a:r>
              <a:rPr lang="ja-JP" altLang="en-US" sz="4000" dirty="0">
                <a:solidFill>
                  <a:schemeClr val="bg1"/>
                </a:solidFill>
                <a:latin typeface="Meiryo" charset="-128"/>
                <a:ea typeface="Meiryo" charset="-128"/>
                <a:cs typeface="Meiryo" charset="-128"/>
              </a:rPr>
              <a:t>・名刺の</a:t>
            </a:r>
            <a:r>
              <a:rPr lang="en-US" altLang="ja-JP" sz="4000" dirty="0">
                <a:solidFill>
                  <a:schemeClr val="bg1"/>
                </a:solidFill>
                <a:latin typeface="Meiryo" charset="-128"/>
                <a:ea typeface="Meiryo" charset="-128"/>
                <a:cs typeface="Meiryo" charset="-128"/>
              </a:rPr>
              <a:t>ID</a:t>
            </a:r>
            <a:r>
              <a:rPr lang="ja-JP" altLang="en-US" sz="4000" dirty="0">
                <a:solidFill>
                  <a:schemeClr val="bg1"/>
                </a:solidFill>
                <a:latin typeface="Meiryo" charset="-128"/>
                <a:ea typeface="Meiryo" charset="-128"/>
                <a:cs typeface="Meiryo" charset="-128"/>
              </a:rPr>
              <a:t>を入力することで、</a:t>
            </a:r>
            <a:endParaRPr lang="en-US" altLang="ja-JP" sz="4000" dirty="0">
              <a:solidFill>
                <a:schemeClr val="bg1"/>
              </a:solidFill>
              <a:latin typeface="Meiryo" charset="-128"/>
              <a:ea typeface="Meiryo" charset="-128"/>
              <a:cs typeface="Meiryo" charset="-128"/>
            </a:endParaRPr>
          </a:p>
          <a:p>
            <a:pPr marL="0" indent="0">
              <a:lnSpc>
                <a:spcPct val="200000"/>
              </a:lnSpc>
              <a:spcBef>
                <a:spcPts val="0"/>
              </a:spcBef>
              <a:buFontTx/>
              <a:buNone/>
              <a:defRPr/>
            </a:pPr>
            <a:r>
              <a:rPr lang="ja-JP" altLang="en-US" sz="4000" dirty="0">
                <a:solidFill>
                  <a:schemeClr val="bg1"/>
                </a:solidFill>
                <a:latin typeface="Meiryo" charset="-128"/>
                <a:ea typeface="Meiryo" charset="-128"/>
                <a:cs typeface="Meiryo" charset="-128"/>
              </a:rPr>
              <a:t>　交換することができる</a:t>
            </a:r>
            <a:endParaRPr lang="en-US" altLang="ja-JP"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22579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1B0EA-68CE-4D2F-9BD3-2D7742155DA1}"/>
              </a:ext>
            </a:extLst>
          </p:cNvPr>
          <p:cNvSpPr>
            <a:spLocks noGrp="1"/>
          </p:cNvSpPr>
          <p:nvPr>
            <p:ph type="title"/>
          </p:nvPr>
        </p:nvSpPr>
        <p:spPr>
          <a:xfrm>
            <a:off x="838199" y="365125"/>
            <a:ext cx="3649133" cy="1345141"/>
          </a:xfrm>
        </p:spPr>
        <p:txBody>
          <a:bodyPr>
            <a:normAutofit/>
          </a:bodyPr>
          <a:lstStyle/>
          <a:p>
            <a:r>
              <a:rPr kumimoji="1" lang="ja-JP" altLang="en-US" sz="6000" dirty="0">
                <a:solidFill>
                  <a:schemeClr val="bg1"/>
                </a:solidFill>
                <a:latin typeface="Meiryo" charset="-128"/>
                <a:ea typeface="Meiryo" charset="-128"/>
                <a:cs typeface="Meiryo" charset="-128"/>
              </a:rPr>
              <a:t>名刺管理</a:t>
            </a:r>
          </a:p>
        </p:txBody>
      </p:sp>
      <p:sp>
        <p:nvSpPr>
          <p:cNvPr id="9" name="コンテンツ プレースホルダー 2">
            <a:extLst>
              <a:ext uri="{FF2B5EF4-FFF2-40B4-BE49-F238E27FC236}">
                <a16:creationId xmlns:a16="http://schemas.microsoft.com/office/drawing/2014/main" id="{B98FAFCA-D0D7-454E-AD4C-E73535345B40}"/>
              </a:ext>
            </a:extLst>
          </p:cNvPr>
          <p:cNvSpPr txBox="1">
            <a:spLocks/>
          </p:cNvSpPr>
          <p:nvPr/>
        </p:nvSpPr>
        <p:spPr>
          <a:xfrm>
            <a:off x="1066800" y="2062075"/>
            <a:ext cx="7010400" cy="4262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150000"/>
              </a:lnSpc>
              <a:spcBef>
                <a:spcPts val="0"/>
              </a:spcBef>
              <a:buFontTx/>
              <a:buNone/>
              <a:defRPr/>
            </a:pPr>
            <a:r>
              <a:rPr lang="ja-JP" altLang="en-US" sz="4000" dirty="0">
                <a:solidFill>
                  <a:schemeClr val="bg1"/>
                </a:solidFill>
                <a:latin typeface="Meiryo" charset="-128"/>
                <a:ea typeface="Meiryo" charset="-128"/>
                <a:cs typeface="Meiryo" charset="-128"/>
              </a:rPr>
              <a:t>・自分の所持している名刺を</a:t>
            </a:r>
            <a:endParaRPr lang="en-US" altLang="ja-JP" sz="4000" dirty="0">
              <a:solidFill>
                <a:schemeClr val="bg1"/>
              </a:solidFill>
              <a:latin typeface="Meiryo" charset="-128"/>
              <a:ea typeface="Meiryo" charset="-128"/>
              <a:cs typeface="Meiryo" charset="-128"/>
            </a:endParaRPr>
          </a:p>
          <a:p>
            <a:pPr marL="0" indent="0">
              <a:lnSpc>
                <a:spcPct val="150000"/>
              </a:lnSpc>
              <a:spcBef>
                <a:spcPts val="0"/>
              </a:spcBef>
              <a:buFontTx/>
              <a:buNone/>
              <a:defRPr/>
            </a:pPr>
            <a:r>
              <a:rPr lang="ja-JP" altLang="en-US" sz="4000" dirty="0">
                <a:solidFill>
                  <a:schemeClr val="bg1"/>
                </a:solidFill>
                <a:latin typeface="Meiryo" charset="-128"/>
                <a:ea typeface="Meiryo" charset="-128"/>
                <a:cs typeface="Meiryo" charset="-128"/>
              </a:rPr>
              <a:t>　表示</a:t>
            </a:r>
            <a:endParaRPr lang="en-US" altLang="ja-JP" sz="4000" dirty="0">
              <a:solidFill>
                <a:schemeClr val="bg1"/>
              </a:solidFill>
              <a:latin typeface="Meiryo" charset="-128"/>
              <a:ea typeface="Meiryo" charset="-128"/>
              <a:cs typeface="Meiryo" charset="-128"/>
            </a:endParaRPr>
          </a:p>
          <a:p>
            <a:pPr marL="0" indent="0">
              <a:lnSpc>
                <a:spcPct val="150000"/>
              </a:lnSpc>
              <a:spcBef>
                <a:spcPts val="0"/>
              </a:spcBef>
              <a:buFontTx/>
              <a:buNone/>
              <a:defRPr/>
            </a:pPr>
            <a:r>
              <a:rPr lang="ja-JP" altLang="en-US" sz="4000" dirty="0">
                <a:solidFill>
                  <a:schemeClr val="bg1"/>
                </a:solidFill>
                <a:latin typeface="Meiryo" charset="-128"/>
                <a:ea typeface="Meiryo" charset="-128"/>
                <a:cs typeface="Meiryo" charset="-128"/>
              </a:rPr>
              <a:t>・自分が作成した名刺と相手　</a:t>
            </a:r>
            <a:endParaRPr lang="en-US" altLang="ja-JP" sz="4000" dirty="0">
              <a:solidFill>
                <a:schemeClr val="bg1"/>
              </a:solidFill>
              <a:latin typeface="Meiryo" charset="-128"/>
              <a:ea typeface="Meiryo" charset="-128"/>
              <a:cs typeface="Meiryo" charset="-128"/>
            </a:endParaRPr>
          </a:p>
          <a:p>
            <a:pPr marL="0" indent="0">
              <a:lnSpc>
                <a:spcPct val="150000"/>
              </a:lnSpc>
              <a:spcBef>
                <a:spcPts val="0"/>
              </a:spcBef>
              <a:buFontTx/>
              <a:buNone/>
              <a:defRPr/>
            </a:pPr>
            <a:r>
              <a:rPr lang="ja-JP" altLang="en-US" sz="4000" dirty="0">
                <a:solidFill>
                  <a:schemeClr val="bg1"/>
                </a:solidFill>
                <a:latin typeface="Meiryo" charset="-128"/>
                <a:ea typeface="Meiryo" charset="-128"/>
                <a:cs typeface="Meiryo" charset="-128"/>
              </a:rPr>
              <a:t>　の名刺を管理する</a:t>
            </a:r>
            <a:endParaRPr lang="en-US" altLang="ja-JP" sz="4000" dirty="0">
              <a:solidFill>
                <a:schemeClr val="bg1"/>
              </a:solidFill>
              <a:latin typeface="Meiryo" charset="-128"/>
              <a:ea typeface="Meiryo" charset="-128"/>
              <a:cs typeface="Meiryo" charset="-128"/>
            </a:endParaRPr>
          </a:p>
        </p:txBody>
      </p:sp>
      <p:pic>
        <p:nvPicPr>
          <p:cNvPr id="7" name="図 6">
            <a:extLst>
              <a:ext uri="{FF2B5EF4-FFF2-40B4-BE49-F238E27FC236}">
                <a16:creationId xmlns:a16="http://schemas.microsoft.com/office/drawing/2014/main" id="{843B09B2-D160-4B7F-890B-42A3733D81FA}"/>
              </a:ext>
            </a:extLst>
          </p:cNvPr>
          <p:cNvPicPr>
            <a:picLocks noChangeAspect="1"/>
          </p:cNvPicPr>
          <p:nvPr/>
        </p:nvPicPr>
        <p:blipFill>
          <a:blip r:embed="rId3"/>
          <a:stretch>
            <a:fillRect/>
          </a:stretch>
        </p:blipFill>
        <p:spPr>
          <a:xfrm>
            <a:off x="8246533" y="777464"/>
            <a:ext cx="3107268" cy="5303071"/>
          </a:xfrm>
          <a:prstGeom prst="rect">
            <a:avLst/>
          </a:prstGeom>
        </p:spPr>
      </p:pic>
    </p:spTree>
    <p:extLst>
      <p:ext uri="{BB962C8B-B14F-4D97-AF65-F5344CB8AC3E}">
        <p14:creationId xmlns:p14="http://schemas.microsoft.com/office/powerpoint/2010/main" val="361846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81538" y="2379662"/>
            <a:ext cx="3133725" cy="1177925"/>
          </a:xfrm>
        </p:spPr>
        <p:txBody>
          <a:bodyPr>
            <a:normAutofit/>
          </a:bodyPr>
          <a:lstStyle/>
          <a:p>
            <a:r>
              <a:rPr kumimoji="1" lang="ja-JP" altLang="en-US" sz="5400" dirty="0">
                <a:solidFill>
                  <a:schemeClr val="bg1"/>
                </a:solidFill>
                <a:latin typeface="Meiryo" charset="-128"/>
                <a:ea typeface="Meiryo" charset="-128"/>
                <a:cs typeface="Meiryo" charset="-128"/>
              </a:rPr>
              <a:t>動作デモ</a:t>
            </a:r>
          </a:p>
        </p:txBody>
      </p:sp>
    </p:spTree>
    <p:extLst>
      <p:ext uri="{BB962C8B-B14F-4D97-AF65-F5344CB8AC3E}">
        <p14:creationId xmlns:p14="http://schemas.microsoft.com/office/powerpoint/2010/main" val="191998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VID_20190801_132706_1">
            <a:hlinkClick r:id="" action="ppaction://media"/>
            <a:extLst>
              <a:ext uri="{FF2B5EF4-FFF2-40B4-BE49-F238E27FC236}">
                <a16:creationId xmlns:a16="http://schemas.microsoft.com/office/drawing/2014/main" id="{0A40B933-65CA-4236-BCBC-9B13A5E35B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377167" y="0"/>
            <a:ext cx="4161352" cy="6658651"/>
          </a:xfrm>
        </p:spPr>
      </p:pic>
    </p:spTree>
    <p:extLst>
      <p:ext uri="{BB962C8B-B14F-4D97-AF65-F5344CB8AC3E}">
        <p14:creationId xmlns:p14="http://schemas.microsoft.com/office/powerpoint/2010/main" val="29160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E0961D6-D8EA-41F7-94A3-D116A99622F6}"/>
              </a:ext>
            </a:extLst>
          </p:cNvPr>
          <p:cNvSpPr>
            <a:spLocks noGrp="1"/>
          </p:cNvSpPr>
          <p:nvPr>
            <p:ph type="title"/>
          </p:nvPr>
        </p:nvSpPr>
        <p:spPr>
          <a:xfrm>
            <a:off x="2238375" y="2336800"/>
            <a:ext cx="7891463" cy="1325563"/>
          </a:xfrm>
        </p:spPr>
        <p:txBody>
          <a:bodyPr>
            <a:normAutofit fontScale="90000"/>
          </a:bodyPr>
          <a:lstStyle/>
          <a:p>
            <a:r>
              <a:rPr lang="ja-JP" altLang="en-US" sz="5400" dirty="0">
                <a:solidFill>
                  <a:schemeClr val="bg1"/>
                </a:solidFill>
                <a:latin typeface="Meiryo" charset="-128"/>
                <a:ea typeface="Meiryo" charset="-128"/>
                <a:cs typeface="Meiryo" charset="-128"/>
              </a:rPr>
              <a:t>動画を張ってくれ未来の俺</a:t>
            </a:r>
            <a:endParaRPr kumimoji="1" lang="ja-JP" altLang="en-US" sz="5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338277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38375" y="2336800"/>
            <a:ext cx="7891463" cy="1325563"/>
          </a:xfrm>
        </p:spPr>
        <p:txBody>
          <a:bodyPr>
            <a:normAutofit/>
          </a:bodyPr>
          <a:lstStyle/>
          <a:p>
            <a:r>
              <a:rPr kumimoji="1" lang="ja-JP" altLang="en-US" sz="5400" dirty="0">
                <a:solidFill>
                  <a:schemeClr val="bg1"/>
                </a:solidFill>
                <a:latin typeface="Meiryo" charset="-128"/>
                <a:ea typeface="Meiryo" charset="-128"/>
                <a:cs typeface="Meiryo" charset="-128"/>
              </a:rPr>
              <a:t>開発プロセスの振り返り</a:t>
            </a:r>
          </a:p>
        </p:txBody>
      </p:sp>
    </p:spTree>
    <p:extLst>
      <p:ext uri="{BB962C8B-B14F-4D97-AF65-F5344CB8AC3E}">
        <p14:creationId xmlns:p14="http://schemas.microsoft.com/office/powerpoint/2010/main" val="26616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a:solidFill>
                  <a:schemeClr val="bg1"/>
                </a:solidFill>
                <a:latin typeface="Meiryo" charset="-128"/>
                <a:ea typeface="Meiryo" charset="-128"/>
                <a:cs typeface="Meiryo" charset="-128"/>
              </a:rPr>
              <a:t>メンバー紹介</a:t>
            </a:r>
          </a:p>
        </p:txBody>
      </p:sp>
      <p:sp>
        <p:nvSpPr>
          <p:cNvPr id="3" name="コンテンツ プレースホルダー 2"/>
          <p:cNvSpPr>
            <a:spLocks noGrp="1"/>
          </p:cNvSpPr>
          <p:nvPr>
            <p:ph idx="1"/>
          </p:nvPr>
        </p:nvSpPr>
        <p:spPr>
          <a:xfrm>
            <a:off x="1448933" y="2044831"/>
            <a:ext cx="9294133" cy="3285634"/>
          </a:xfrm>
        </p:spPr>
        <p:txBody>
          <a:bodyPr>
            <a:noAutofit/>
          </a:bodyPr>
          <a:lstStyle/>
          <a:p>
            <a:pPr marL="0" marR="0" lvl="0" indent="0" defTabSz="914400" eaLnBrk="1" fontAlgn="auto" latinLnBrk="0" hangingPunct="1">
              <a:lnSpc>
                <a:spcPct val="17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基本設計・サーバー開発</a:t>
            </a:r>
            <a:r>
              <a:rPr kumimoji="1" lang="ja-JP" altLang="en-US" sz="3600" dirty="0">
                <a:solidFill>
                  <a:schemeClr val="bg1"/>
                </a:solidFill>
                <a:latin typeface="Meiryo" charset="-128"/>
                <a:ea typeface="Meiryo" charset="-128"/>
                <a:cs typeface="Meiryo" charset="-128"/>
              </a:rPr>
              <a:t>　　松尾</a:t>
            </a:r>
            <a:r>
              <a:rPr lang="ja-JP" altLang="en-US" sz="3600" dirty="0">
                <a:solidFill>
                  <a:schemeClr val="bg1"/>
                </a:solidFill>
                <a:latin typeface="Meiryo" charset="-128"/>
                <a:ea typeface="Meiryo" charset="-128"/>
                <a:cs typeface="Meiryo" charset="-128"/>
              </a:rPr>
              <a:t>　　原　　　詳細設計・モバイル開発　　</a:t>
            </a:r>
            <a:r>
              <a:rPr kumimoji="1" lang="ja-JP" altLang="en-US" sz="3600" dirty="0">
                <a:solidFill>
                  <a:schemeClr val="bg1"/>
                </a:solidFill>
                <a:latin typeface="Meiryo" charset="-128"/>
                <a:ea typeface="Meiryo" charset="-128"/>
                <a:cs typeface="Meiryo" charset="-128"/>
              </a:rPr>
              <a:t>木下</a:t>
            </a:r>
            <a:r>
              <a:rPr lang="ja-JP" altLang="en-US" sz="3600" dirty="0">
                <a:solidFill>
                  <a:schemeClr val="bg1"/>
                </a:solidFill>
                <a:latin typeface="Meiryo" charset="-128"/>
                <a:ea typeface="Meiryo" charset="-128"/>
                <a:cs typeface="Meiryo" charset="-128"/>
              </a:rPr>
              <a:t>　　藤家　　</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70000"/>
              </a:lnSpc>
              <a:spcBef>
                <a:spcPts val="0"/>
              </a:spcBef>
              <a:spcAft>
                <a:spcPts val="0"/>
              </a:spcAft>
              <a:buClrTx/>
              <a:buSzTx/>
              <a:buFontTx/>
              <a:buNone/>
              <a:tabLst/>
              <a:defRPr/>
            </a:pPr>
            <a:r>
              <a:rPr lang="ja-JP" altLang="en-US" sz="3600">
                <a:solidFill>
                  <a:schemeClr val="bg1"/>
                </a:solidFill>
                <a:latin typeface="Meiryo" charset="-128"/>
                <a:ea typeface="Meiryo" charset="-128"/>
                <a:cs typeface="Meiryo" charset="-128"/>
              </a:rPr>
              <a:t>基本設計・デザイン</a:t>
            </a:r>
            <a:r>
              <a:rPr lang="ja-JP" altLang="en-US" sz="3600" dirty="0">
                <a:solidFill>
                  <a:schemeClr val="bg1"/>
                </a:solidFill>
                <a:latin typeface="Meiryo" charset="-128"/>
                <a:ea typeface="Meiryo" charset="-128"/>
                <a:cs typeface="Meiryo" charset="-128"/>
              </a:rPr>
              <a:t>　　　</a:t>
            </a:r>
            <a:r>
              <a:rPr lang="ja-JP" altLang="en-US" sz="3600">
                <a:solidFill>
                  <a:schemeClr val="bg1"/>
                </a:solidFill>
                <a:latin typeface="Meiryo" charset="-128"/>
                <a:ea typeface="Meiryo" charset="-128"/>
                <a:cs typeface="Meiryo" charset="-128"/>
              </a:rPr>
              <a:t>　</a:t>
            </a:r>
            <a:r>
              <a:rPr kumimoji="1" lang="ja-JP" altLang="en-US" sz="3600">
                <a:solidFill>
                  <a:schemeClr val="bg1"/>
                </a:solidFill>
                <a:latin typeface="Meiryo" charset="-128"/>
                <a:ea typeface="Meiryo" charset="-128"/>
                <a:cs typeface="Meiryo" charset="-128"/>
              </a:rPr>
              <a:t>藤枝</a:t>
            </a:r>
            <a:r>
              <a:rPr lang="ja-JP" altLang="en-US" sz="3600" dirty="0">
                <a:solidFill>
                  <a:schemeClr val="bg1"/>
                </a:solidFill>
                <a:latin typeface="Meiryo" charset="-128"/>
                <a:ea typeface="Meiryo" charset="-128"/>
                <a:cs typeface="Meiryo" charset="-128"/>
              </a:rPr>
              <a:t>　　德重　</a:t>
            </a:r>
            <a:endParaRPr kumimoji="1" lang="ja-JP" altLang="en-US" sz="36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178767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2433638" cy="1149350"/>
          </a:xfrm>
        </p:spPr>
        <p:txBody>
          <a:bodyPr>
            <a:normAutofit/>
          </a:bodyPr>
          <a:lstStyle/>
          <a:p>
            <a:r>
              <a:rPr kumimoji="1" lang="ja-JP" altLang="en-US" sz="5400" dirty="0">
                <a:solidFill>
                  <a:schemeClr val="bg1"/>
                </a:solidFill>
                <a:latin typeface="Meiryo" charset="-128"/>
                <a:ea typeface="Meiryo" charset="-128"/>
                <a:cs typeface="Meiryo" charset="-128"/>
              </a:rPr>
              <a:t>反省点</a:t>
            </a:r>
          </a:p>
        </p:txBody>
      </p:sp>
      <p:sp>
        <p:nvSpPr>
          <p:cNvPr id="3" name="コンテンツ プレースホルダー 2"/>
          <p:cNvSpPr>
            <a:spLocks noGrp="1"/>
          </p:cNvSpPr>
          <p:nvPr>
            <p:ph idx="1"/>
          </p:nvPr>
        </p:nvSpPr>
        <p:spPr>
          <a:xfrm>
            <a:off x="838200" y="1435099"/>
            <a:ext cx="10515600" cy="5057775"/>
          </a:xfrm>
        </p:spPr>
        <p:txBody>
          <a:bodyPr>
            <a:normAutofit/>
          </a:bodyPr>
          <a:lstStyle/>
          <a:p>
            <a:pPr marL="0" lvl="0" indent="0">
              <a:lnSpc>
                <a:spcPct val="150000"/>
              </a:lnSpc>
              <a:spcBef>
                <a:spcPts val="0"/>
              </a:spcBef>
              <a:buNone/>
              <a:defRPr/>
            </a:pPr>
            <a:r>
              <a:rPr lang="ja-JP" altLang="en-US" sz="3600" dirty="0">
                <a:solidFill>
                  <a:schemeClr val="bg1"/>
                </a:solidFill>
                <a:latin typeface="Meiryo" charset="-128"/>
                <a:ea typeface="Meiryo" charset="-128"/>
                <a:cs typeface="Meiryo" charset="-128"/>
              </a:rPr>
              <a:t>・</a:t>
            </a:r>
            <a:r>
              <a:rPr lang="en-US" altLang="ja-JP" sz="3600" dirty="0">
                <a:solidFill>
                  <a:schemeClr val="bg1"/>
                </a:solidFill>
                <a:latin typeface="Meiryo" charset="-128"/>
                <a:ea typeface="Meiryo" charset="-128"/>
                <a:cs typeface="Meiryo" charset="-128"/>
              </a:rPr>
              <a:t>Android</a:t>
            </a:r>
            <a:r>
              <a:rPr lang="ja-JP" altLang="en-US" sz="3600" dirty="0">
                <a:solidFill>
                  <a:schemeClr val="bg1"/>
                </a:solidFill>
                <a:latin typeface="Meiryo" charset="-128"/>
                <a:ea typeface="Meiryo" charset="-128"/>
                <a:cs typeface="Meiryo" charset="-128"/>
              </a:rPr>
              <a:t>の知識不足</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kumimoji="1" lang="ja-JP" altLang="en-US" sz="3600" dirty="0">
                <a:solidFill>
                  <a:schemeClr val="bg1"/>
                </a:solidFill>
                <a:latin typeface="Meiryo" charset="-128"/>
                <a:ea typeface="Meiryo" charset="-128"/>
                <a:cs typeface="Meiryo" charset="-128"/>
              </a:rPr>
              <a:t>・技術力不足で実装できなかった</a:t>
            </a:r>
            <a:endParaRPr kumimoji="1"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・サーバー制作の連携がうまく取れなかったため　　　　　　　　　　　　　　　　　　　　　　　　　　　　　　　　　　　　　　　　　　　　　　　</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　遅延してしまった</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kumimoji="1" lang="ja-JP" altLang="en-US" sz="3600" dirty="0">
                <a:solidFill>
                  <a:schemeClr val="bg1"/>
                </a:solidFill>
                <a:latin typeface="Meiryo" charset="-128"/>
                <a:ea typeface="Meiryo" charset="-128"/>
                <a:cs typeface="Meiryo" charset="-128"/>
              </a:rPr>
              <a:t>・スケジュール管理が良くなかった</a:t>
            </a:r>
          </a:p>
        </p:txBody>
      </p:sp>
    </p:spTree>
    <p:extLst>
      <p:ext uri="{BB962C8B-B14F-4D97-AF65-F5344CB8AC3E}">
        <p14:creationId xmlns:p14="http://schemas.microsoft.com/office/powerpoint/2010/main" val="698117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24338" y="2351089"/>
            <a:ext cx="3833813" cy="1149350"/>
          </a:xfrm>
        </p:spPr>
        <p:txBody>
          <a:bodyPr>
            <a:normAutofit/>
          </a:bodyPr>
          <a:lstStyle/>
          <a:p>
            <a:r>
              <a:rPr kumimoji="1" lang="ja-JP" altLang="en-US" sz="5400" dirty="0">
                <a:solidFill>
                  <a:schemeClr val="bg1"/>
                </a:solidFill>
                <a:latin typeface="Meiryo" charset="-128"/>
                <a:ea typeface="Meiryo" charset="-128"/>
                <a:cs typeface="Meiryo" charset="-128"/>
              </a:rPr>
              <a:t>今後の展望</a:t>
            </a:r>
          </a:p>
        </p:txBody>
      </p:sp>
    </p:spTree>
    <p:extLst>
      <p:ext uri="{BB962C8B-B14F-4D97-AF65-F5344CB8AC3E}">
        <p14:creationId xmlns:p14="http://schemas.microsoft.com/office/powerpoint/2010/main" val="178771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7D81B1F3-F292-4A75-9DE5-DAEE7535C16F}"/>
              </a:ext>
            </a:extLst>
          </p:cNvPr>
          <p:cNvSpPr>
            <a:spLocks noGrp="1"/>
          </p:cNvSpPr>
          <p:nvPr>
            <p:ph type="title"/>
          </p:nvPr>
        </p:nvSpPr>
        <p:spPr>
          <a:xfrm>
            <a:off x="838199" y="365126"/>
            <a:ext cx="3858491" cy="1149350"/>
          </a:xfrm>
        </p:spPr>
        <p:txBody>
          <a:bodyPr>
            <a:normAutofit/>
          </a:bodyPr>
          <a:lstStyle/>
          <a:p>
            <a:r>
              <a:rPr lang="ja-JP" altLang="en-US" sz="5400" dirty="0">
                <a:solidFill>
                  <a:schemeClr val="bg1"/>
                </a:solidFill>
                <a:latin typeface="Meiryo" charset="-128"/>
                <a:ea typeface="Meiryo" charset="-128"/>
                <a:cs typeface="Meiryo" charset="-128"/>
              </a:rPr>
              <a:t>今後の展望</a:t>
            </a:r>
            <a:endParaRPr kumimoji="1" lang="ja-JP" altLang="en-US" sz="5400" dirty="0">
              <a:solidFill>
                <a:schemeClr val="bg1"/>
              </a:solidFill>
              <a:latin typeface="Meiryo" charset="-128"/>
              <a:ea typeface="Meiryo" charset="-128"/>
              <a:cs typeface="Meiryo" charset="-128"/>
            </a:endParaRPr>
          </a:p>
        </p:txBody>
      </p:sp>
      <p:sp>
        <p:nvSpPr>
          <p:cNvPr id="5" name="コンテンツ プレースホルダー 2">
            <a:extLst>
              <a:ext uri="{FF2B5EF4-FFF2-40B4-BE49-F238E27FC236}">
                <a16:creationId xmlns:a16="http://schemas.microsoft.com/office/drawing/2014/main" id="{CDBB30AB-9950-4778-B35B-4645E36F118E}"/>
              </a:ext>
            </a:extLst>
          </p:cNvPr>
          <p:cNvSpPr>
            <a:spLocks noGrp="1"/>
          </p:cNvSpPr>
          <p:nvPr>
            <p:ph idx="1"/>
          </p:nvPr>
        </p:nvSpPr>
        <p:spPr>
          <a:xfrm>
            <a:off x="3167495" y="1362075"/>
            <a:ext cx="5857009" cy="4716991"/>
          </a:xfrm>
        </p:spPr>
        <p:txBody>
          <a:bodyPr>
            <a:normAutofit lnSpcReduction="10000"/>
          </a:bodyPr>
          <a:lstStyle/>
          <a:p>
            <a:pPr marL="0" lvl="0" indent="0">
              <a:lnSpc>
                <a:spcPct val="200000"/>
              </a:lnSpc>
              <a:spcBef>
                <a:spcPts val="0"/>
              </a:spcBef>
              <a:buNone/>
              <a:defRPr/>
            </a:pPr>
            <a:r>
              <a:rPr kumimoji="1" lang="ja-JP" altLang="en-US" sz="4000" dirty="0">
                <a:solidFill>
                  <a:schemeClr val="bg1"/>
                </a:solidFill>
                <a:latin typeface="Meiryo" charset="-128"/>
                <a:ea typeface="Meiryo" charset="-128"/>
                <a:cs typeface="Meiryo" charset="-128"/>
              </a:rPr>
              <a:t>・</a:t>
            </a:r>
            <a:r>
              <a:rPr kumimoji="1" lang="en-US" altLang="ja-JP" sz="4000" dirty="0">
                <a:solidFill>
                  <a:schemeClr val="bg1"/>
                </a:solidFill>
                <a:latin typeface="Meiryo" charset="-128"/>
                <a:ea typeface="Meiryo" charset="-128"/>
                <a:cs typeface="Meiryo" charset="-128"/>
              </a:rPr>
              <a:t>QR</a:t>
            </a:r>
            <a:r>
              <a:rPr lang="ja-JP" altLang="en-US" sz="4000" dirty="0">
                <a:solidFill>
                  <a:schemeClr val="bg1"/>
                </a:solidFill>
                <a:latin typeface="Meiryo" charset="-128"/>
                <a:ea typeface="Meiryo" charset="-128"/>
                <a:cs typeface="Meiryo" charset="-128"/>
              </a:rPr>
              <a:t>コード交換機能</a:t>
            </a:r>
            <a:endParaRPr lang="en-US" altLang="ja-JP" sz="4000" dirty="0">
              <a:solidFill>
                <a:schemeClr val="bg1"/>
              </a:solidFill>
              <a:latin typeface="Meiryo" charset="-128"/>
              <a:ea typeface="Meiryo" charset="-128"/>
              <a:cs typeface="Meiryo" charset="-128"/>
            </a:endParaRPr>
          </a:p>
          <a:p>
            <a:pPr marL="0" lvl="0" indent="0">
              <a:lnSpc>
                <a:spcPct val="200000"/>
              </a:lnSpc>
              <a:spcBef>
                <a:spcPts val="0"/>
              </a:spcBef>
              <a:buNone/>
              <a:defRPr/>
            </a:pPr>
            <a:r>
              <a:rPr lang="ja-JP" altLang="en-US" sz="4000" dirty="0">
                <a:solidFill>
                  <a:schemeClr val="bg1"/>
                </a:solidFill>
                <a:latin typeface="Meiryo" charset="-128"/>
                <a:ea typeface="Meiryo" charset="-128"/>
                <a:cs typeface="Meiryo" charset="-128"/>
              </a:rPr>
              <a:t>・名刺の画像化</a:t>
            </a:r>
            <a:endParaRPr lang="en-US" altLang="ja-JP" sz="4000" dirty="0">
              <a:solidFill>
                <a:schemeClr val="bg1"/>
              </a:solidFill>
              <a:latin typeface="Meiryo" charset="-128"/>
              <a:ea typeface="Meiryo" charset="-128"/>
              <a:cs typeface="Meiryo" charset="-128"/>
            </a:endParaRPr>
          </a:p>
          <a:p>
            <a:pPr marL="0" lvl="0" indent="0">
              <a:lnSpc>
                <a:spcPct val="200000"/>
              </a:lnSpc>
              <a:spcBef>
                <a:spcPts val="0"/>
              </a:spcBef>
              <a:buNone/>
              <a:defRPr/>
            </a:pPr>
            <a:r>
              <a:rPr kumimoji="1" lang="ja-JP" altLang="en-US" sz="4000" dirty="0">
                <a:solidFill>
                  <a:schemeClr val="bg1"/>
                </a:solidFill>
                <a:latin typeface="Meiryo" charset="-128"/>
                <a:ea typeface="Meiryo" charset="-128"/>
                <a:cs typeface="Meiryo" charset="-128"/>
              </a:rPr>
              <a:t>・画像デザインの追加</a:t>
            </a:r>
            <a:endParaRPr kumimoji="1" lang="en-US" altLang="ja-JP" sz="4000" dirty="0">
              <a:solidFill>
                <a:schemeClr val="bg1"/>
              </a:solidFill>
              <a:latin typeface="Meiryo" charset="-128"/>
              <a:ea typeface="Meiryo" charset="-128"/>
              <a:cs typeface="Meiryo" charset="-128"/>
            </a:endParaRPr>
          </a:p>
          <a:p>
            <a:pPr marL="0" lvl="0" indent="0">
              <a:lnSpc>
                <a:spcPct val="200000"/>
              </a:lnSpc>
              <a:spcBef>
                <a:spcPts val="0"/>
              </a:spcBef>
              <a:buNone/>
              <a:defRPr/>
            </a:pPr>
            <a:r>
              <a:rPr lang="ja-JP" altLang="en-US" sz="4000" dirty="0">
                <a:solidFill>
                  <a:schemeClr val="bg1"/>
                </a:solidFill>
                <a:latin typeface="Meiryo" charset="-128"/>
                <a:ea typeface="Meiryo" charset="-128"/>
                <a:cs typeface="Meiryo" charset="-128"/>
              </a:rPr>
              <a:t>・処理速度の高速化</a:t>
            </a:r>
            <a:endParaRPr kumimoji="1" lang="ja-JP" altLang="en-US"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33076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14450" y="2686050"/>
            <a:ext cx="9879628" cy="923330"/>
          </a:xfrm>
          <a:prstGeom prst="rect">
            <a:avLst/>
          </a:prstGeom>
          <a:noFill/>
        </p:spPr>
        <p:txBody>
          <a:bodyPr wrap="none" rtlCol="0">
            <a:spAutoFit/>
          </a:bodyPr>
          <a:lstStyle/>
          <a:p>
            <a:r>
              <a:rPr lang="ja-JP" altLang="en-US" sz="5400" dirty="0">
                <a:solidFill>
                  <a:schemeClr val="bg1"/>
                </a:solidFill>
                <a:latin typeface="Meiryo" charset="-128"/>
                <a:ea typeface="Meiryo" charset="-128"/>
                <a:cs typeface="Meiryo" charset="-128"/>
              </a:rPr>
              <a:t>ご清聴</a:t>
            </a:r>
            <a:r>
              <a:rPr kumimoji="1" lang="ja-JP" altLang="en-US" sz="5400" dirty="0">
                <a:solidFill>
                  <a:schemeClr val="bg1"/>
                </a:solidFill>
                <a:latin typeface="Meiryo" charset="-128"/>
                <a:ea typeface="Meiryo" charset="-128"/>
                <a:cs typeface="Meiryo" charset="-128"/>
              </a:rPr>
              <a:t>ありがとうございました</a:t>
            </a:r>
          </a:p>
        </p:txBody>
      </p:sp>
    </p:spTree>
    <p:extLst>
      <p:ext uri="{BB962C8B-B14F-4D97-AF65-F5344CB8AC3E}">
        <p14:creationId xmlns:p14="http://schemas.microsoft.com/office/powerpoint/2010/main" val="53919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02523" y="2854325"/>
            <a:ext cx="2986953" cy="1149350"/>
          </a:xfrm>
        </p:spPr>
        <p:txBody>
          <a:bodyPr>
            <a:normAutofit/>
          </a:bodyPr>
          <a:lstStyle/>
          <a:p>
            <a:r>
              <a:rPr lang="ja-JP" altLang="en-US" sz="5400" dirty="0">
                <a:solidFill>
                  <a:schemeClr val="bg1"/>
                </a:solidFill>
                <a:latin typeface="Meiryo" charset="-128"/>
                <a:ea typeface="Meiryo" charset="-128"/>
                <a:cs typeface="Meiryo" charset="-128"/>
              </a:rPr>
              <a:t>質疑応答</a:t>
            </a:r>
            <a:endParaRPr kumimoji="1" lang="ja-JP" altLang="en-US" sz="5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32434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a:solidFill>
                  <a:schemeClr val="bg1"/>
                </a:solidFill>
                <a:latin typeface="Meiryo" charset="-128"/>
                <a:ea typeface="Meiryo" charset="-128"/>
                <a:cs typeface="Meiryo" charset="-128"/>
              </a:rPr>
              <a:t>発表の流れ</a:t>
            </a:r>
          </a:p>
        </p:txBody>
      </p:sp>
      <p:sp>
        <p:nvSpPr>
          <p:cNvPr id="3" name="コンテンツ プレースホルダー 2"/>
          <p:cNvSpPr>
            <a:spLocks noGrp="1"/>
          </p:cNvSpPr>
          <p:nvPr>
            <p:ph idx="1"/>
          </p:nvPr>
        </p:nvSpPr>
        <p:spPr>
          <a:xfrm>
            <a:off x="4181476" y="1357314"/>
            <a:ext cx="5391150" cy="4843462"/>
          </a:xfrm>
        </p:spPr>
        <p:txBody>
          <a:bodyPr>
            <a:normAutofit lnSpcReduction="10000"/>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ja-JP" altLang="en-US" sz="3600" dirty="0">
                <a:solidFill>
                  <a:schemeClr val="bg1"/>
                </a:solidFill>
                <a:latin typeface="Meiryo" charset="-128"/>
                <a:ea typeface="Meiryo" charset="-128"/>
                <a:cs typeface="Meiryo" charset="-128"/>
              </a:rPr>
              <a:t>システム概要</a:t>
            </a:r>
            <a:endParaRPr kumimoji="1"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使用技術紹介</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機能一覧</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動作デモ</a:t>
            </a:r>
            <a:endParaRPr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kumimoji="1" lang="ja-JP" altLang="en-US" sz="3600" dirty="0">
                <a:solidFill>
                  <a:schemeClr val="bg1"/>
                </a:solidFill>
                <a:latin typeface="Meiryo" charset="-128"/>
                <a:ea typeface="Meiryo" charset="-128"/>
                <a:cs typeface="Meiryo" charset="-128"/>
              </a:rPr>
              <a:t>開発プロセスの振り返り</a:t>
            </a:r>
            <a:endParaRPr kumimoji="1" lang="en-US" altLang="ja-JP" sz="3600" dirty="0">
              <a:solidFill>
                <a:schemeClr val="bg1"/>
              </a:solidFill>
              <a:latin typeface="Meiryo" charset="-128"/>
              <a:ea typeface="Meiryo" charset="-128"/>
              <a:cs typeface="Meiryo" charset="-128"/>
            </a:endParaRPr>
          </a:p>
          <a:p>
            <a:pPr marL="0" marR="0" lvl="0" indent="0" defTabSz="914400" eaLnBrk="1" fontAlgn="auto" latinLnBrk="0" hangingPunct="1">
              <a:lnSpc>
                <a:spcPct val="150000"/>
              </a:lnSpc>
              <a:spcBef>
                <a:spcPts val="0"/>
              </a:spcBef>
              <a:spcAft>
                <a:spcPts val="0"/>
              </a:spcAft>
              <a:buClrTx/>
              <a:buSzTx/>
              <a:buFontTx/>
              <a:buNone/>
              <a:tabLst/>
              <a:defRPr/>
            </a:pPr>
            <a:r>
              <a:rPr lang="ja-JP" altLang="en-US" sz="3600" dirty="0">
                <a:solidFill>
                  <a:schemeClr val="bg1"/>
                </a:solidFill>
                <a:latin typeface="Meiryo" charset="-128"/>
                <a:ea typeface="Meiryo" charset="-128"/>
                <a:cs typeface="Meiryo" charset="-128"/>
              </a:rPr>
              <a:t>今後の展望</a:t>
            </a:r>
            <a:endParaRPr kumimoji="1" lang="ja-JP" altLang="en-US" sz="36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09422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71875" y="2743201"/>
            <a:ext cx="5032147" cy="923330"/>
          </a:xfrm>
          <a:prstGeom prst="rect">
            <a:avLst/>
          </a:prstGeom>
          <a:noFill/>
        </p:spPr>
        <p:txBody>
          <a:bodyPr wrap="none" rtlCol="0">
            <a:spAutoFit/>
          </a:bodyPr>
          <a:lstStyle/>
          <a:p>
            <a:r>
              <a:rPr kumimoji="1" lang="ja-JP" altLang="en-US" sz="5400" dirty="0">
                <a:solidFill>
                  <a:schemeClr val="bg1"/>
                </a:solidFill>
                <a:latin typeface="Meiryo" charset="-128"/>
                <a:ea typeface="Meiryo" charset="-128"/>
                <a:cs typeface="Meiryo" charset="-128"/>
              </a:rPr>
              <a:t>システムの概要</a:t>
            </a:r>
          </a:p>
        </p:txBody>
      </p:sp>
    </p:spTree>
    <p:extLst>
      <p:ext uri="{BB962C8B-B14F-4D97-AF65-F5344CB8AC3E}">
        <p14:creationId xmlns:p14="http://schemas.microsoft.com/office/powerpoint/2010/main" val="76236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a:solidFill>
                  <a:schemeClr val="bg1"/>
                </a:solidFill>
                <a:latin typeface="Meiryo" charset="-128"/>
                <a:ea typeface="Meiryo" charset="-128"/>
                <a:cs typeface="Meiryo" charset="-128"/>
              </a:rPr>
              <a:t>ペルソナについて</a:t>
            </a:r>
          </a:p>
        </p:txBody>
      </p:sp>
      <p:sp>
        <p:nvSpPr>
          <p:cNvPr id="3" name="コンテンツ プレースホルダー 2"/>
          <p:cNvSpPr>
            <a:spLocks noGrp="1"/>
          </p:cNvSpPr>
          <p:nvPr>
            <p:ph idx="1"/>
          </p:nvPr>
        </p:nvSpPr>
        <p:spPr>
          <a:xfrm>
            <a:off x="838200" y="2500313"/>
            <a:ext cx="10515600" cy="13716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a:t> </a:t>
            </a:r>
            <a:endParaRPr kumimoji="1" lang="ja-JP" altLang="en-US" dirty="0"/>
          </a:p>
        </p:txBody>
      </p:sp>
      <p:sp>
        <p:nvSpPr>
          <p:cNvPr id="4" name="テキスト ボックス 3"/>
          <p:cNvSpPr txBox="1"/>
          <p:nvPr/>
        </p:nvSpPr>
        <p:spPr>
          <a:xfrm>
            <a:off x="1519374" y="2105561"/>
            <a:ext cx="7366119" cy="1323439"/>
          </a:xfrm>
          <a:prstGeom prst="rect">
            <a:avLst/>
          </a:prstGeom>
          <a:noFill/>
        </p:spPr>
        <p:txBody>
          <a:bodyPr wrap="none" rtlCol="0">
            <a:spAutoFit/>
          </a:bodyPr>
          <a:lstStyle/>
          <a:p>
            <a:r>
              <a:rPr kumimoji="1" lang="ja-JP" altLang="en-US" sz="4000" dirty="0">
                <a:solidFill>
                  <a:schemeClr val="bg1"/>
                </a:solidFill>
                <a:latin typeface="Meiryo" charset="-128"/>
                <a:ea typeface="Meiryo" charset="-128"/>
                <a:cs typeface="Meiryo" charset="-128"/>
              </a:rPr>
              <a:t>名刺を持っていなくて交流会に</a:t>
            </a:r>
            <a:endParaRPr kumimoji="1" lang="en-US" altLang="ja-JP" sz="4000" dirty="0">
              <a:solidFill>
                <a:schemeClr val="bg1"/>
              </a:solidFill>
              <a:latin typeface="Meiryo" charset="-128"/>
              <a:ea typeface="Meiryo" charset="-128"/>
              <a:cs typeface="Meiryo" charset="-128"/>
            </a:endParaRPr>
          </a:p>
          <a:p>
            <a:r>
              <a:rPr kumimoji="1" lang="ja-JP" altLang="en-US" sz="4000" dirty="0">
                <a:solidFill>
                  <a:schemeClr val="bg1"/>
                </a:solidFill>
                <a:latin typeface="Meiryo" charset="-128"/>
                <a:ea typeface="Meiryo" charset="-128"/>
                <a:cs typeface="Meiryo" charset="-128"/>
              </a:rPr>
              <a:t>参加したい</a:t>
            </a:r>
            <a:r>
              <a:rPr kumimoji="1" lang="ja-JP" altLang="en-US" sz="4000" dirty="0">
                <a:solidFill>
                  <a:srgbClr val="FF00C5"/>
                </a:solidFill>
                <a:latin typeface="Meiryo" charset="-128"/>
                <a:ea typeface="Meiryo" charset="-128"/>
                <a:cs typeface="Meiryo" charset="-128"/>
              </a:rPr>
              <a:t>学生</a:t>
            </a:r>
            <a:r>
              <a:rPr kumimoji="1" lang="ja-JP" altLang="en-US" sz="4000" dirty="0">
                <a:solidFill>
                  <a:schemeClr val="bg1"/>
                </a:solidFill>
                <a:latin typeface="Meiryo" charset="-128"/>
                <a:ea typeface="Meiryo" charset="-128"/>
                <a:cs typeface="Meiryo" charset="-128"/>
              </a:rPr>
              <a:t>や</a:t>
            </a:r>
            <a:r>
              <a:rPr kumimoji="1" lang="ja-JP" altLang="en-US" sz="4000" dirty="0">
                <a:solidFill>
                  <a:srgbClr val="FF00C5"/>
                </a:solidFill>
                <a:latin typeface="Meiryo" charset="-128"/>
                <a:ea typeface="Meiryo" charset="-128"/>
                <a:cs typeface="Meiryo" charset="-128"/>
              </a:rPr>
              <a:t>主婦</a:t>
            </a:r>
          </a:p>
        </p:txBody>
      </p:sp>
      <p:sp>
        <p:nvSpPr>
          <p:cNvPr id="13" name="テキスト ボックス 12">
            <a:extLst>
              <a:ext uri="{FF2B5EF4-FFF2-40B4-BE49-F238E27FC236}">
                <a16:creationId xmlns:a16="http://schemas.microsoft.com/office/drawing/2014/main" id="{9B680173-A044-42A8-BFF7-8A237330F5AF}"/>
              </a:ext>
            </a:extLst>
          </p:cNvPr>
          <p:cNvSpPr txBox="1"/>
          <p:nvPr/>
        </p:nvSpPr>
        <p:spPr>
          <a:xfrm>
            <a:off x="1519374" y="4166804"/>
            <a:ext cx="9806623" cy="707886"/>
          </a:xfrm>
          <a:prstGeom prst="rect">
            <a:avLst/>
          </a:prstGeom>
          <a:noFill/>
        </p:spPr>
        <p:txBody>
          <a:bodyPr wrap="square" rtlCol="0">
            <a:spAutoFit/>
          </a:bodyPr>
          <a:lstStyle/>
          <a:p>
            <a:r>
              <a:rPr kumimoji="1" lang="ja-JP" altLang="en-US" sz="4000" dirty="0">
                <a:solidFill>
                  <a:schemeClr val="bg1"/>
                </a:solidFill>
                <a:latin typeface="Meiryo" charset="-128"/>
                <a:ea typeface="Meiryo" charset="-128"/>
                <a:cs typeface="Meiryo" charset="-128"/>
              </a:rPr>
              <a:t>予約や共有を簡単にしてほしい</a:t>
            </a:r>
            <a:r>
              <a:rPr kumimoji="1" lang="ja-JP" altLang="en-US" sz="4000" dirty="0">
                <a:solidFill>
                  <a:srgbClr val="FF00C5"/>
                </a:solidFill>
                <a:latin typeface="Meiryo" charset="-128"/>
                <a:ea typeface="Meiryo" charset="-128"/>
                <a:cs typeface="Meiryo" charset="-128"/>
              </a:rPr>
              <a:t>経営者</a:t>
            </a:r>
          </a:p>
        </p:txBody>
      </p:sp>
    </p:spTree>
    <p:extLst>
      <p:ext uri="{BB962C8B-B14F-4D97-AF65-F5344CB8AC3E}">
        <p14:creationId xmlns:p14="http://schemas.microsoft.com/office/powerpoint/2010/main" val="91622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a:solidFill>
                  <a:schemeClr val="bg1"/>
                </a:solidFill>
                <a:latin typeface="Meiryo" charset="-128"/>
                <a:ea typeface="Meiryo" charset="-128"/>
                <a:cs typeface="Meiryo" charset="-128"/>
              </a:rPr>
              <a:t>目的</a:t>
            </a:r>
          </a:p>
        </p:txBody>
      </p:sp>
      <p:sp>
        <p:nvSpPr>
          <p:cNvPr id="4" name="テキスト ボックス 3"/>
          <p:cNvSpPr txBox="1"/>
          <p:nvPr/>
        </p:nvSpPr>
        <p:spPr>
          <a:xfrm>
            <a:off x="3258470" y="1787512"/>
            <a:ext cx="5675060" cy="3785652"/>
          </a:xfrm>
          <a:prstGeom prst="rect">
            <a:avLst/>
          </a:prstGeom>
          <a:noFill/>
        </p:spPr>
        <p:txBody>
          <a:bodyPr wrap="square" rtlCol="0">
            <a:spAutoFit/>
          </a:bodyPr>
          <a:lstStyle/>
          <a:p>
            <a:r>
              <a:rPr kumimoji="1" lang="ja-JP" altLang="en-US" sz="4800" dirty="0">
                <a:solidFill>
                  <a:schemeClr val="bg1"/>
                </a:solidFill>
                <a:latin typeface="Meiryo" charset="-128"/>
                <a:ea typeface="Meiryo" charset="-128"/>
                <a:cs typeface="Meiryo" charset="-128"/>
              </a:rPr>
              <a:t>気軽に</a:t>
            </a:r>
            <a:r>
              <a:rPr kumimoji="1" lang="ja-JP" altLang="en-US" sz="4800" dirty="0">
                <a:solidFill>
                  <a:srgbClr val="FF00C5"/>
                </a:solidFill>
                <a:latin typeface="Meiryo" charset="-128"/>
                <a:ea typeface="Meiryo" charset="-128"/>
                <a:cs typeface="Meiryo" charset="-128"/>
              </a:rPr>
              <a:t>情報交換</a:t>
            </a:r>
            <a:r>
              <a:rPr kumimoji="1" lang="ja-JP" altLang="en-US" sz="4800" dirty="0">
                <a:solidFill>
                  <a:schemeClr val="bg1"/>
                </a:solidFill>
                <a:latin typeface="Meiryo" charset="-128"/>
                <a:ea typeface="Meiryo" charset="-128"/>
                <a:cs typeface="Meiryo" charset="-128"/>
              </a:rPr>
              <a:t>する</a:t>
            </a:r>
            <a:endParaRPr kumimoji="1" lang="en-US" altLang="ja-JP" sz="4800" dirty="0">
              <a:solidFill>
                <a:schemeClr val="bg1"/>
              </a:solidFill>
              <a:latin typeface="Meiryo" charset="-128"/>
              <a:ea typeface="Meiryo" charset="-128"/>
              <a:cs typeface="Meiryo" charset="-128"/>
            </a:endParaRPr>
          </a:p>
          <a:p>
            <a:endParaRPr kumimoji="1" lang="en-US" altLang="ja-JP" sz="4800" dirty="0">
              <a:solidFill>
                <a:schemeClr val="bg1"/>
              </a:solidFill>
              <a:latin typeface="Meiryo" charset="-128"/>
              <a:ea typeface="Meiryo" charset="-128"/>
              <a:cs typeface="Meiryo" charset="-128"/>
            </a:endParaRPr>
          </a:p>
          <a:p>
            <a:r>
              <a:rPr lang="ja-JP" altLang="en-US" sz="4800" dirty="0">
                <a:solidFill>
                  <a:schemeClr val="bg1"/>
                </a:solidFill>
                <a:latin typeface="Meiryo" charset="-128"/>
                <a:ea typeface="Meiryo" charset="-128"/>
                <a:cs typeface="Meiryo" charset="-128"/>
              </a:rPr>
              <a:t>話のきっかけを作る</a:t>
            </a:r>
            <a:endParaRPr lang="en-US" altLang="ja-JP" sz="4800" dirty="0">
              <a:solidFill>
                <a:schemeClr val="bg1"/>
              </a:solidFill>
              <a:latin typeface="Meiryo" charset="-128"/>
              <a:ea typeface="Meiryo" charset="-128"/>
              <a:cs typeface="Meiryo" charset="-128"/>
            </a:endParaRPr>
          </a:p>
          <a:p>
            <a:endParaRPr lang="en-US" altLang="ja-JP" sz="4800" dirty="0">
              <a:solidFill>
                <a:schemeClr val="bg1"/>
              </a:solidFill>
              <a:latin typeface="Meiryo" charset="-128"/>
              <a:ea typeface="Meiryo" charset="-128"/>
              <a:cs typeface="Meiryo" charset="-128"/>
            </a:endParaRPr>
          </a:p>
          <a:p>
            <a:r>
              <a:rPr kumimoji="1" lang="ja-JP" altLang="en-US" sz="4800" dirty="0">
                <a:solidFill>
                  <a:schemeClr val="bg1"/>
                </a:solidFill>
                <a:latin typeface="Meiryo" charset="-128"/>
                <a:ea typeface="Meiryo" charset="-128"/>
                <a:cs typeface="Meiryo" charset="-128"/>
              </a:rPr>
              <a:t>お金の節約</a:t>
            </a:r>
            <a:endParaRPr kumimoji="1" lang="en-US" altLang="ja-JP" sz="48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44889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a:solidFill>
                  <a:schemeClr val="bg1"/>
                </a:solidFill>
                <a:latin typeface="Meiryo" charset="-128"/>
                <a:ea typeface="Meiryo" charset="-128"/>
                <a:cs typeface="Meiryo" charset="-128"/>
              </a:rPr>
              <a:t>導入効果</a:t>
            </a:r>
          </a:p>
        </p:txBody>
      </p:sp>
      <p:sp>
        <p:nvSpPr>
          <p:cNvPr id="4" name="テキスト ボックス 3"/>
          <p:cNvSpPr txBox="1"/>
          <p:nvPr/>
        </p:nvSpPr>
        <p:spPr>
          <a:xfrm>
            <a:off x="1044117" y="2351386"/>
            <a:ext cx="10443885" cy="707886"/>
          </a:xfrm>
          <a:prstGeom prst="rect">
            <a:avLst/>
          </a:prstGeom>
          <a:noFill/>
        </p:spPr>
        <p:txBody>
          <a:bodyPr wrap="none" rtlCol="0">
            <a:spAutoFit/>
          </a:bodyPr>
          <a:lstStyle/>
          <a:p>
            <a:r>
              <a:rPr kumimoji="1" lang="ja-JP" altLang="en-US" sz="4000" dirty="0">
                <a:solidFill>
                  <a:schemeClr val="bg1"/>
                </a:solidFill>
                <a:latin typeface="Meiryo" charset="-128"/>
                <a:ea typeface="Meiryo" charset="-128"/>
                <a:cs typeface="Meiryo" charset="-128"/>
              </a:rPr>
              <a:t>名刺を持っていなくて</a:t>
            </a:r>
            <a:r>
              <a:rPr lang="ja-JP" altLang="en-US" sz="4000" dirty="0">
                <a:solidFill>
                  <a:schemeClr val="bg1"/>
                </a:solidFill>
                <a:latin typeface="Meiryo" charset="-128"/>
                <a:ea typeface="Meiryo" charset="-128"/>
                <a:cs typeface="Meiryo" charset="-128"/>
              </a:rPr>
              <a:t>も、</a:t>
            </a:r>
            <a:r>
              <a:rPr lang="ja-JP" altLang="en-US" sz="4000" dirty="0">
                <a:solidFill>
                  <a:srgbClr val="FF00C5"/>
                </a:solidFill>
                <a:latin typeface="Meiryo" charset="-128"/>
                <a:ea typeface="Meiryo" charset="-128"/>
                <a:cs typeface="Meiryo" charset="-128"/>
              </a:rPr>
              <a:t>情報を交換</a:t>
            </a:r>
            <a:r>
              <a:rPr lang="ja-JP" altLang="en-US" sz="4000" dirty="0">
                <a:solidFill>
                  <a:schemeClr val="bg1"/>
                </a:solidFill>
                <a:latin typeface="Meiryo" charset="-128"/>
                <a:ea typeface="Meiryo" charset="-128"/>
                <a:cs typeface="Meiryo" charset="-128"/>
              </a:rPr>
              <a:t>できる</a:t>
            </a:r>
            <a:endParaRPr kumimoji="1" lang="en-US" altLang="ja-JP" sz="4000" dirty="0">
              <a:solidFill>
                <a:schemeClr val="bg1"/>
              </a:solidFill>
              <a:latin typeface="Meiryo" charset="-128"/>
              <a:ea typeface="Meiryo" charset="-128"/>
              <a:cs typeface="Meiryo" charset="-128"/>
            </a:endParaRPr>
          </a:p>
        </p:txBody>
      </p:sp>
      <p:sp>
        <p:nvSpPr>
          <p:cNvPr id="6" name="テキスト ボックス 5">
            <a:extLst>
              <a:ext uri="{FF2B5EF4-FFF2-40B4-BE49-F238E27FC236}">
                <a16:creationId xmlns:a16="http://schemas.microsoft.com/office/drawing/2014/main" id="{13604CFB-20AF-4BD7-8BB2-D65D1C608F2E}"/>
              </a:ext>
            </a:extLst>
          </p:cNvPr>
          <p:cNvSpPr txBox="1"/>
          <p:nvPr/>
        </p:nvSpPr>
        <p:spPr>
          <a:xfrm>
            <a:off x="1044117" y="4506614"/>
            <a:ext cx="8392041" cy="707886"/>
          </a:xfrm>
          <a:prstGeom prst="rect">
            <a:avLst/>
          </a:prstGeom>
          <a:noFill/>
        </p:spPr>
        <p:txBody>
          <a:bodyPr wrap="none" rtlCol="0">
            <a:spAutoFit/>
          </a:bodyPr>
          <a:lstStyle/>
          <a:p>
            <a:r>
              <a:rPr kumimoji="1" lang="ja-JP" altLang="en-US" sz="4000" dirty="0">
                <a:solidFill>
                  <a:srgbClr val="FF00C5"/>
                </a:solidFill>
                <a:latin typeface="Meiryo" charset="-128"/>
                <a:ea typeface="Meiryo" charset="-128"/>
                <a:cs typeface="Meiryo" charset="-128"/>
              </a:rPr>
              <a:t>担当者</a:t>
            </a:r>
            <a:r>
              <a:rPr kumimoji="1" lang="ja-JP" altLang="en-US" sz="4000" dirty="0">
                <a:solidFill>
                  <a:schemeClr val="bg1"/>
                </a:solidFill>
                <a:latin typeface="Meiryo" charset="-128"/>
                <a:ea typeface="Meiryo" charset="-128"/>
                <a:cs typeface="Meiryo" charset="-128"/>
              </a:rPr>
              <a:t>への予約や電話が簡単になる</a:t>
            </a:r>
            <a:endParaRPr kumimoji="1" lang="en-US" altLang="ja-JP" sz="4000" dirty="0">
              <a:solidFill>
                <a:schemeClr val="bg1"/>
              </a:solidFill>
              <a:latin typeface="Meiryo" charset="-128"/>
              <a:ea typeface="Meiryo" charset="-128"/>
              <a:cs typeface="Meiryo" charset="-128"/>
            </a:endParaRPr>
          </a:p>
        </p:txBody>
      </p:sp>
      <p:sp>
        <p:nvSpPr>
          <p:cNvPr id="7" name="テキスト ボックス 6">
            <a:extLst>
              <a:ext uri="{FF2B5EF4-FFF2-40B4-BE49-F238E27FC236}">
                <a16:creationId xmlns:a16="http://schemas.microsoft.com/office/drawing/2014/main" id="{6E31F5D6-9399-409E-BEBB-D4F6C2D9C4D0}"/>
              </a:ext>
            </a:extLst>
          </p:cNvPr>
          <p:cNvSpPr txBox="1"/>
          <p:nvPr/>
        </p:nvSpPr>
        <p:spPr>
          <a:xfrm>
            <a:off x="1044117" y="3444786"/>
            <a:ext cx="8392041" cy="707886"/>
          </a:xfrm>
          <a:prstGeom prst="rect">
            <a:avLst/>
          </a:prstGeom>
          <a:noFill/>
        </p:spPr>
        <p:txBody>
          <a:bodyPr wrap="none" rtlCol="0">
            <a:spAutoFit/>
          </a:bodyPr>
          <a:lstStyle/>
          <a:p>
            <a:r>
              <a:rPr kumimoji="1" lang="ja-JP" altLang="en-US" sz="4000" dirty="0">
                <a:solidFill>
                  <a:srgbClr val="FF00C5"/>
                </a:solidFill>
                <a:latin typeface="Meiryo" charset="-128"/>
                <a:ea typeface="Meiryo" charset="-128"/>
                <a:cs typeface="Meiryo" charset="-128"/>
              </a:rPr>
              <a:t>その場の雰囲気</a:t>
            </a:r>
            <a:r>
              <a:rPr kumimoji="1" lang="ja-JP" altLang="en-US" sz="4000" dirty="0">
                <a:solidFill>
                  <a:schemeClr val="bg1"/>
                </a:solidFill>
                <a:latin typeface="Meiryo" charset="-128"/>
                <a:ea typeface="Meiryo" charset="-128"/>
                <a:cs typeface="Meiryo" charset="-128"/>
              </a:rPr>
              <a:t>にあった名刺の作成</a:t>
            </a:r>
            <a:endParaRPr kumimoji="1" lang="en-US" altLang="ja-JP" sz="40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83131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971925" y="2581573"/>
            <a:ext cx="4339650" cy="923330"/>
          </a:xfrm>
          <a:prstGeom prst="rect">
            <a:avLst/>
          </a:prstGeom>
          <a:noFill/>
        </p:spPr>
        <p:txBody>
          <a:bodyPr wrap="none" rtlCol="0">
            <a:spAutoFit/>
          </a:bodyPr>
          <a:lstStyle/>
          <a:p>
            <a:r>
              <a:rPr kumimoji="1" lang="ja-JP" altLang="en-US" sz="5400" dirty="0">
                <a:solidFill>
                  <a:schemeClr val="bg1"/>
                </a:solidFill>
                <a:latin typeface="Meiryo" charset="-128"/>
                <a:ea typeface="Meiryo" charset="-128"/>
                <a:cs typeface="Meiryo" charset="-128"/>
              </a:rPr>
              <a:t>使用技術紹介</a:t>
            </a:r>
          </a:p>
        </p:txBody>
      </p:sp>
    </p:spTree>
    <p:extLst>
      <p:ext uri="{BB962C8B-B14F-4D97-AF65-F5344CB8AC3E}">
        <p14:creationId xmlns:p14="http://schemas.microsoft.com/office/powerpoint/2010/main" val="57849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58636" y="-41564"/>
            <a:ext cx="5216237" cy="6137135"/>
          </a:xfrm>
        </p:spPr>
        <p:txBody>
          <a:bodyPr>
            <a:normAutofit/>
          </a:bodyPr>
          <a:lstStyle/>
          <a:p>
            <a:pPr marL="0" marR="0" lvl="0" indent="0" defTabSz="914400" eaLnBrk="1" fontAlgn="auto" latinLnBrk="0" hangingPunct="1">
              <a:lnSpc>
                <a:spcPct val="210000"/>
              </a:lnSpc>
              <a:spcBef>
                <a:spcPts val="0"/>
              </a:spcBef>
              <a:spcAft>
                <a:spcPts val="0"/>
              </a:spcAft>
              <a:buClrTx/>
              <a:buSzTx/>
              <a:buFontTx/>
              <a:buNone/>
              <a:tabLst/>
              <a:defRPr/>
            </a:pPr>
            <a:r>
              <a:rPr lang="en-US" altLang="ja-JP" sz="4800" dirty="0">
                <a:solidFill>
                  <a:schemeClr val="bg1"/>
                </a:solidFill>
                <a:latin typeface="Meiryo" charset="-128"/>
                <a:ea typeface="Meiryo" charset="-128"/>
                <a:cs typeface="Meiryo" charset="-128"/>
              </a:rPr>
              <a:t>PHP</a:t>
            </a:r>
          </a:p>
          <a:p>
            <a:pPr marL="0" marR="0" lvl="0" indent="0" defTabSz="914400" eaLnBrk="1" fontAlgn="auto" latinLnBrk="0" hangingPunct="1">
              <a:lnSpc>
                <a:spcPct val="210000"/>
              </a:lnSpc>
              <a:spcBef>
                <a:spcPts val="0"/>
              </a:spcBef>
              <a:spcAft>
                <a:spcPts val="0"/>
              </a:spcAft>
              <a:buClrTx/>
              <a:buSzTx/>
              <a:buFontTx/>
              <a:buNone/>
              <a:tabLst/>
              <a:defRPr/>
            </a:pPr>
            <a:r>
              <a:rPr kumimoji="1" lang="en-US" altLang="ja-JP" sz="4800" dirty="0" err="1">
                <a:solidFill>
                  <a:schemeClr val="bg1"/>
                </a:solidFill>
                <a:latin typeface="Meiryo" charset="-128"/>
                <a:ea typeface="Meiryo" charset="-128"/>
                <a:cs typeface="Meiryo" charset="-128"/>
              </a:rPr>
              <a:t>Laravel</a:t>
            </a:r>
            <a:endParaRPr kumimoji="1" lang="en-US" altLang="ja-JP" sz="4800" dirty="0">
              <a:solidFill>
                <a:schemeClr val="bg1"/>
              </a:solidFill>
              <a:latin typeface="Meiryo" charset="-128"/>
              <a:ea typeface="Meiryo" charset="-128"/>
              <a:cs typeface="Meiryo" charset="-128"/>
            </a:endParaRPr>
          </a:p>
          <a:p>
            <a:pPr marL="0" marR="0" lvl="0" indent="0" defTabSz="914400" eaLnBrk="1" fontAlgn="auto" latinLnBrk="0" hangingPunct="1">
              <a:lnSpc>
                <a:spcPct val="210000"/>
              </a:lnSpc>
              <a:spcBef>
                <a:spcPts val="0"/>
              </a:spcBef>
              <a:spcAft>
                <a:spcPts val="0"/>
              </a:spcAft>
              <a:buClrTx/>
              <a:buSzTx/>
              <a:buFontTx/>
              <a:buNone/>
              <a:tabLst/>
              <a:defRPr/>
            </a:pPr>
            <a:r>
              <a:rPr lang="en-US" altLang="ja-JP" sz="4800" dirty="0">
                <a:solidFill>
                  <a:schemeClr val="bg1"/>
                </a:solidFill>
                <a:latin typeface="Meiryo" charset="-128"/>
                <a:ea typeface="Meiryo" charset="-128"/>
                <a:cs typeface="Meiryo" charset="-128"/>
              </a:rPr>
              <a:t>Android Studio</a:t>
            </a:r>
          </a:p>
          <a:p>
            <a:pPr marL="0" marR="0" lvl="0" indent="0" defTabSz="914400" eaLnBrk="1" fontAlgn="auto" latinLnBrk="0" hangingPunct="1">
              <a:lnSpc>
                <a:spcPct val="210000"/>
              </a:lnSpc>
              <a:spcBef>
                <a:spcPts val="0"/>
              </a:spcBef>
              <a:spcAft>
                <a:spcPts val="0"/>
              </a:spcAft>
              <a:buClrTx/>
              <a:buSzTx/>
              <a:buFontTx/>
              <a:buNone/>
              <a:tabLst/>
              <a:defRPr/>
            </a:pPr>
            <a:r>
              <a:rPr lang="en-US" altLang="ja-JP" sz="4800" dirty="0">
                <a:solidFill>
                  <a:schemeClr val="bg1"/>
                </a:solidFill>
                <a:latin typeface="Meiryo" charset="-128"/>
                <a:ea typeface="Meiryo" charset="-128"/>
                <a:cs typeface="Meiryo" charset="-128"/>
              </a:rPr>
              <a:t>M</a:t>
            </a:r>
            <a:r>
              <a:rPr kumimoji="1" lang="en-US" altLang="ja-JP" sz="4800" dirty="0">
                <a:solidFill>
                  <a:schemeClr val="bg1"/>
                </a:solidFill>
                <a:latin typeface="Meiryo" charset="-128"/>
                <a:ea typeface="Meiryo" charset="-128"/>
                <a:cs typeface="Meiryo" charset="-128"/>
              </a:rPr>
              <a:t>ySQL</a:t>
            </a:r>
            <a:endParaRPr kumimoji="1" lang="ja-JP" altLang="en-US" sz="4800" dirty="0">
              <a:solidFill>
                <a:schemeClr val="bg1"/>
              </a:solidFill>
              <a:latin typeface="Meiryo" charset="-128"/>
              <a:ea typeface="Meiryo" charset="-128"/>
              <a:cs typeface="Meiryo" charset="-128"/>
            </a:endParaRPr>
          </a:p>
        </p:txBody>
      </p:sp>
      <p:sp>
        <p:nvSpPr>
          <p:cNvPr id="4" name="正方形/長方形 3"/>
          <p:cNvSpPr/>
          <p:nvPr/>
        </p:nvSpPr>
        <p:spPr>
          <a:xfrm>
            <a:off x="7541801" y="100014"/>
            <a:ext cx="1859374" cy="6243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a:stretch>
            <a:fillRect/>
          </a:stretch>
        </p:blipFill>
        <p:spPr>
          <a:xfrm>
            <a:off x="7866782" y="368880"/>
            <a:ext cx="1148846" cy="620474"/>
          </a:xfrm>
          <a:prstGeom prst="rect">
            <a:avLst/>
          </a:prstGeom>
        </p:spPr>
      </p:pic>
      <p:pic>
        <p:nvPicPr>
          <p:cNvPr id="6" name="図 5"/>
          <p:cNvPicPr>
            <a:picLocks noChangeAspect="1"/>
          </p:cNvPicPr>
          <p:nvPr/>
        </p:nvPicPr>
        <p:blipFill>
          <a:blip r:embed="rId4"/>
          <a:stretch>
            <a:fillRect/>
          </a:stretch>
        </p:blipFill>
        <p:spPr>
          <a:xfrm>
            <a:off x="8071928" y="2124421"/>
            <a:ext cx="738554" cy="505391"/>
          </a:xfrm>
          <a:prstGeom prst="rect">
            <a:avLst/>
          </a:prstGeom>
        </p:spPr>
      </p:pic>
      <p:pic>
        <p:nvPicPr>
          <p:cNvPr id="7" name="図 6"/>
          <p:cNvPicPr>
            <a:picLocks noChangeAspect="1"/>
          </p:cNvPicPr>
          <p:nvPr/>
        </p:nvPicPr>
        <p:blipFill>
          <a:blip r:embed="rId5"/>
          <a:stretch>
            <a:fillRect/>
          </a:stretch>
        </p:blipFill>
        <p:spPr>
          <a:xfrm>
            <a:off x="8023769" y="3578663"/>
            <a:ext cx="888091" cy="888091"/>
          </a:xfrm>
          <a:prstGeom prst="rect">
            <a:avLst/>
          </a:prstGeom>
        </p:spPr>
      </p:pic>
      <p:pic>
        <p:nvPicPr>
          <p:cNvPr id="8" name="図 7"/>
          <p:cNvPicPr>
            <a:picLocks noChangeAspect="1"/>
          </p:cNvPicPr>
          <p:nvPr/>
        </p:nvPicPr>
        <p:blipFill>
          <a:blip r:embed="rId6"/>
          <a:stretch>
            <a:fillRect/>
          </a:stretch>
        </p:blipFill>
        <p:spPr>
          <a:xfrm>
            <a:off x="7847135" y="5415605"/>
            <a:ext cx="1241357" cy="642500"/>
          </a:xfrm>
          <a:prstGeom prst="rect">
            <a:avLst/>
          </a:prstGeom>
        </p:spPr>
      </p:pic>
    </p:spTree>
    <p:extLst>
      <p:ext uri="{BB962C8B-B14F-4D97-AF65-F5344CB8AC3E}">
        <p14:creationId xmlns:p14="http://schemas.microsoft.com/office/powerpoint/2010/main" val="936287478"/>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1248</Words>
  <Application>Microsoft Office PowerPoint</Application>
  <PresentationFormat>ワイド画面</PresentationFormat>
  <Paragraphs>134</Paragraphs>
  <Slides>24</Slides>
  <Notes>24</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vt:lpstr>
      <vt:lpstr>游ゴシック</vt:lpstr>
      <vt:lpstr>游ゴシック</vt:lpstr>
      <vt:lpstr>Yu Gothic Light</vt:lpstr>
      <vt:lpstr>Yu Gothic Light</vt:lpstr>
      <vt:lpstr>Arial</vt:lpstr>
      <vt:lpstr>ホワイト</vt:lpstr>
      <vt:lpstr>PowerPoint プレゼンテーション</vt:lpstr>
      <vt:lpstr>メンバー紹介</vt:lpstr>
      <vt:lpstr>発表の流れ</vt:lpstr>
      <vt:lpstr>PowerPoint プレゼンテーション</vt:lpstr>
      <vt:lpstr>ペルソナについて</vt:lpstr>
      <vt:lpstr>目的</vt:lpstr>
      <vt:lpstr>導入効果</vt:lpstr>
      <vt:lpstr>PowerPoint プレゼンテーション</vt:lpstr>
      <vt:lpstr>PowerPoint プレゼンテーション</vt:lpstr>
      <vt:lpstr>機能一覧</vt:lpstr>
      <vt:lpstr>主な機能</vt:lpstr>
      <vt:lpstr>名刺作成</vt:lpstr>
      <vt:lpstr>名刺作成</vt:lpstr>
      <vt:lpstr>名刺交換</vt:lpstr>
      <vt:lpstr>名刺管理</vt:lpstr>
      <vt:lpstr>動作デモ</vt:lpstr>
      <vt:lpstr>PowerPoint プレゼンテーション</vt:lpstr>
      <vt:lpstr>動画を張ってくれ未来の俺</vt:lpstr>
      <vt:lpstr>開発プロセスの振り返り</vt:lpstr>
      <vt:lpstr>反省点</vt:lpstr>
      <vt:lpstr>今後の展望</vt:lpstr>
      <vt:lpstr>今後の展望</vt:lpstr>
      <vt:lpstr>PowerPoint プレゼンテーション</vt:lpstr>
      <vt:lpstr>質疑応答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琢磨 徳重</dc:creator>
  <cp:lastModifiedBy>崚広 松尾</cp:lastModifiedBy>
  <cp:revision>60</cp:revision>
  <dcterms:created xsi:type="dcterms:W3CDTF">2019-07-29T00:42:26Z</dcterms:created>
  <dcterms:modified xsi:type="dcterms:W3CDTF">2019-08-01T05:21:36Z</dcterms:modified>
</cp:coreProperties>
</file>